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9"/>
  </p:notesMasterIdLst>
  <p:sldIdLst>
    <p:sldId id="257" r:id="rId2"/>
    <p:sldId id="261" r:id="rId3"/>
    <p:sldId id="258" r:id="rId4"/>
    <p:sldId id="262" r:id="rId5"/>
    <p:sldId id="263" r:id="rId6"/>
    <p:sldId id="264" r:id="rId7"/>
    <p:sldId id="265" r:id="rId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6" d="100"/>
          <a:sy n="66" d="100"/>
        </p:scale>
        <p:origin x="-12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483B90F1-A417-42AA-A6FF-F92D78EF4E9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34"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34"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34"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34"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595963-0ABF-4D52-BC78-9000258CEBCE}" type="slidenum">
              <a:rPr lang="en-US"/>
              <a:pPr/>
              <a:t>1</a:t>
            </a:fld>
            <a:endParaRPr lang="en-US"/>
          </a:p>
        </p:txBody>
      </p:sp>
      <p:sp>
        <p:nvSpPr>
          <p:cNvPr id="12290" name="Rectangle 2"/>
          <p:cNvSpPr>
            <a:spLocks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9DC3A-B2D7-4C3D-B122-B2F0CE4BE615}" type="slidenum">
              <a:rPr lang="en-US"/>
              <a:pPr/>
              <a:t>3</a:t>
            </a:fld>
            <a:endParaRPr lang="en-US"/>
          </a:p>
        </p:txBody>
      </p:sp>
      <p:sp>
        <p:nvSpPr>
          <p:cNvPr id="13314" name="Rectangle 2"/>
          <p:cNvSpPr>
            <a:spLocks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inv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286000"/>
            <a:ext cx="7772400" cy="990600"/>
          </a:xfrm>
        </p:spPr>
        <p:txBody>
          <a:bodyPr/>
          <a:lstStyle>
            <a:lvl1pPr algn="ctr">
              <a:defRPr/>
            </a:lvl1pPr>
          </a:lstStyle>
          <a:p>
            <a:r>
              <a:rPr lang="en-US"/>
              <a:t>Click to edit Master title style</a:t>
            </a:r>
          </a:p>
        </p:txBody>
      </p:sp>
      <p:sp>
        <p:nvSpPr>
          <p:cNvPr id="6147" name="Rectangle 3"/>
          <p:cNvSpPr>
            <a:spLocks noGrp="1" noChangeArrowheads="1"/>
          </p:cNvSpPr>
          <p:nvPr>
            <p:ph type="subTitle" idx="1"/>
          </p:nvPr>
        </p:nvSpPr>
        <p:spPr>
          <a:xfrm>
            <a:off x="685800" y="3352800"/>
            <a:ext cx="7772400" cy="1219200"/>
          </a:xfrm>
        </p:spPr>
        <p:txBody>
          <a:bodyPr anchor="ctr"/>
          <a:lstStyle>
            <a:lvl1pPr marL="0" indent="0" algn="ctr">
              <a:buFont typeface="Wingdings" pitchFamily="2" charset="2"/>
              <a:buNone/>
              <a:defRPr i="1"/>
            </a:lvl1pPr>
          </a:lstStyle>
          <a:p>
            <a:r>
              <a:rPr lang="en-US"/>
              <a:t>Click to edit Master subtitle style</a:t>
            </a:r>
          </a:p>
        </p:txBody>
      </p:sp>
      <p:sp>
        <p:nvSpPr>
          <p:cNvPr id="6148" name="Rectangle 4"/>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6149" name="Rectangle 5"/>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6150" name="Rectangle 6"/>
          <p:cNvSpPr>
            <a:spLocks noGrp="1" noChangeArrowheads="1"/>
          </p:cNvSpPr>
          <p:nvPr>
            <p:ph type="sldNum" sz="quarter" idx="4"/>
          </p:nvPr>
        </p:nvSpPr>
        <p:spPr>
          <a:xfrm>
            <a:off x="6553200" y="6248400"/>
            <a:ext cx="1905000" cy="457200"/>
          </a:xfrm>
        </p:spPr>
        <p:txBody>
          <a:bodyPr/>
          <a:lstStyle>
            <a:lvl1pPr>
              <a:defRPr/>
            </a:lvl1pPr>
          </a:lstStyle>
          <a:p>
            <a:fld id="{68013F9D-3DEC-4FCE-885D-D57EAF90A70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0A85DB-B1D6-4530-9CFD-E74C3BAA0C3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334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334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2D985E-88BF-414C-A8DC-D124B0ABB42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4BFE83-5BCA-41FF-A272-833E417FDB9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9E0ED4C-3ED4-400C-9D58-9CA18D45D87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828800"/>
            <a:ext cx="3810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3810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A4406D1-A20D-4474-93FD-A3FC8EE43AF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995664B-E20F-46F9-BB3A-FD61AB0610F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4D0F434-94F9-4AD9-9971-59953D0D210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B2240C5-5A82-454E-845F-5A9724F7EAA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1C6E76C-9BCA-4868-A621-359A0E5855C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14D7F3C-E6F2-45F2-826D-F3B8B740AF3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533400"/>
            <a:ext cx="7772400"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685800" y="1828800"/>
            <a:ext cx="77724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Rectangle 4"/>
          <p:cNvSpPr>
            <a:spLocks noGrp="1" noChangeArrowheads="1"/>
          </p:cNvSpPr>
          <p:nvPr>
            <p:ph type="dt" sz="half" idx="2"/>
          </p:nvPr>
        </p:nvSpPr>
        <p:spPr bwMode="auto">
          <a:xfrm>
            <a:off x="685800" y="6270625"/>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5125" name="Rectangle 5"/>
          <p:cNvSpPr>
            <a:spLocks noGrp="1" noChangeArrowheads="1"/>
          </p:cNvSpPr>
          <p:nvPr>
            <p:ph type="ftr" sz="quarter" idx="3"/>
          </p:nvPr>
        </p:nvSpPr>
        <p:spPr bwMode="auto">
          <a:xfrm>
            <a:off x="3124200" y="6270625"/>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5126" name="Rectangle 6"/>
          <p:cNvSpPr>
            <a:spLocks noGrp="1" noChangeArrowheads="1"/>
          </p:cNvSpPr>
          <p:nvPr>
            <p:ph type="sldNum" sz="quarter" idx="4"/>
          </p:nvPr>
        </p:nvSpPr>
        <p:spPr bwMode="auto">
          <a:xfrm>
            <a:off x="6553200" y="6270625"/>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C6DC5789-34A2-4B79-86DD-3BC5BD94F7BF}"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lnSpc>
          <a:spcPct val="90000"/>
        </a:lnSpc>
        <a:spcBef>
          <a:spcPct val="0"/>
        </a:spcBef>
        <a:spcAft>
          <a:spcPct val="0"/>
        </a:spcAft>
        <a:defRPr sz="4400">
          <a:solidFill>
            <a:schemeClr val="tx2"/>
          </a:solidFill>
          <a:latin typeface="+mj-lt"/>
          <a:ea typeface="+mj-ea"/>
          <a:cs typeface="+mj-cs"/>
        </a:defRPr>
      </a:lvl1pPr>
      <a:lvl2pPr algn="l" rtl="0" eaLnBrk="0" fontAlgn="base" hangingPunct="0">
        <a:lnSpc>
          <a:spcPct val="90000"/>
        </a:lnSpc>
        <a:spcBef>
          <a:spcPct val="0"/>
        </a:spcBef>
        <a:spcAft>
          <a:spcPct val="0"/>
        </a:spcAft>
        <a:defRPr sz="4400">
          <a:solidFill>
            <a:schemeClr val="tx2"/>
          </a:solidFill>
          <a:latin typeface="Times New Roman" pitchFamily="18" charset="0"/>
        </a:defRPr>
      </a:lvl2pPr>
      <a:lvl3pPr algn="l" rtl="0" eaLnBrk="0" fontAlgn="base" hangingPunct="0">
        <a:lnSpc>
          <a:spcPct val="90000"/>
        </a:lnSpc>
        <a:spcBef>
          <a:spcPct val="0"/>
        </a:spcBef>
        <a:spcAft>
          <a:spcPct val="0"/>
        </a:spcAft>
        <a:defRPr sz="4400">
          <a:solidFill>
            <a:schemeClr val="tx2"/>
          </a:solidFill>
          <a:latin typeface="Times New Roman" pitchFamily="18" charset="0"/>
        </a:defRPr>
      </a:lvl3pPr>
      <a:lvl4pPr algn="l" rtl="0" eaLnBrk="0" fontAlgn="base" hangingPunct="0">
        <a:lnSpc>
          <a:spcPct val="90000"/>
        </a:lnSpc>
        <a:spcBef>
          <a:spcPct val="0"/>
        </a:spcBef>
        <a:spcAft>
          <a:spcPct val="0"/>
        </a:spcAft>
        <a:defRPr sz="4400">
          <a:solidFill>
            <a:schemeClr val="tx2"/>
          </a:solidFill>
          <a:latin typeface="Times New Roman" pitchFamily="18" charset="0"/>
        </a:defRPr>
      </a:lvl4pPr>
      <a:lvl5pPr algn="l" rtl="0" eaLnBrk="0" fontAlgn="base" hangingPunct="0">
        <a:lnSpc>
          <a:spcPct val="90000"/>
        </a:lnSpc>
        <a:spcBef>
          <a:spcPct val="0"/>
        </a:spcBef>
        <a:spcAft>
          <a:spcPct val="0"/>
        </a:spcAft>
        <a:defRPr sz="4400">
          <a:solidFill>
            <a:schemeClr val="tx2"/>
          </a:solidFill>
          <a:latin typeface="Times New Roman" pitchFamily="18" charset="0"/>
        </a:defRPr>
      </a:lvl5pPr>
      <a:lvl6pPr marL="457200" algn="l" rtl="0" eaLnBrk="0" fontAlgn="base" hangingPunct="0">
        <a:lnSpc>
          <a:spcPct val="90000"/>
        </a:lnSpc>
        <a:spcBef>
          <a:spcPct val="0"/>
        </a:spcBef>
        <a:spcAft>
          <a:spcPct val="0"/>
        </a:spcAft>
        <a:defRPr sz="4400">
          <a:solidFill>
            <a:schemeClr val="tx2"/>
          </a:solidFill>
          <a:latin typeface="Times New Roman" pitchFamily="18" charset="0"/>
        </a:defRPr>
      </a:lvl6pPr>
      <a:lvl7pPr marL="914400" algn="l" rtl="0" eaLnBrk="0" fontAlgn="base" hangingPunct="0">
        <a:lnSpc>
          <a:spcPct val="90000"/>
        </a:lnSpc>
        <a:spcBef>
          <a:spcPct val="0"/>
        </a:spcBef>
        <a:spcAft>
          <a:spcPct val="0"/>
        </a:spcAft>
        <a:defRPr sz="4400">
          <a:solidFill>
            <a:schemeClr val="tx2"/>
          </a:solidFill>
          <a:latin typeface="Times New Roman" pitchFamily="18" charset="0"/>
        </a:defRPr>
      </a:lvl7pPr>
      <a:lvl8pPr marL="1371600" algn="l" rtl="0" eaLnBrk="0" fontAlgn="base" hangingPunct="0">
        <a:lnSpc>
          <a:spcPct val="90000"/>
        </a:lnSpc>
        <a:spcBef>
          <a:spcPct val="0"/>
        </a:spcBef>
        <a:spcAft>
          <a:spcPct val="0"/>
        </a:spcAft>
        <a:defRPr sz="4400">
          <a:solidFill>
            <a:schemeClr val="tx2"/>
          </a:solidFill>
          <a:latin typeface="Times New Roman" pitchFamily="18" charset="0"/>
        </a:defRPr>
      </a:lvl8pPr>
      <a:lvl9pPr marL="1828800" algn="l" rtl="0" eaLnBrk="0" fontAlgn="base" hangingPunct="0">
        <a:lnSpc>
          <a:spcPct val="90000"/>
        </a:lnSpc>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lnSpc>
          <a:spcPct val="90000"/>
        </a:lnSpc>
        <a:spcBef>
          <a:spcPct val="20000"/>
        </a:spcBef>
        <a:spcAft>
          <a:spcPct val="0"/>
        </a:spcAft>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SzPct val="80000"/>
        <a:buFont typeface="Wingdings" pitchFamily="2" charset="2"/>
        <a:buChar char="n"/>
        <a:defRPr sz="2800">
          <a:solidFill>
            <a:schemeClr val="tx1"/>
          </a:solidFill>
          <a:latin typeface="+mn-lt"/>
        </a:defRPr>
      </a:lvl2pPr>
      <a:lvl3pPr marL="1143000" indent="-228600" algn="l" rtl="0" eaLnBrk="0" fontAlgn="base" hangingPunct="0">
        <a:lnSpc>
          <a:spcPct val="90000"/>
        </a:lnSpc>
        <a:spcBef>
          <a:spcPct val="20000"/>
        </a:spcBef>
        <a:spcAft>
          <a:spcPct val="0"/>
        </a:spcAft>
        <a:buSzPct val="80000"/>
        <a:buFont typeface="Wingdings" pitchFamily="2" charset="2"/>
        <a:buChar char="l"/>
        <a:defRPr sz="2400">
          <a:solidFill>
            <a:schemeClr val="tx1"/>
          </a:solidFill>
          <a:latin typeface="+mn-lt"/>
        </a:defRPr>
      </a:lvl3pPr>
      <a:lvl4pPr marL="1600200" indent="-228600" algn="l" rtl="0" eaLnBrk="0" fontAlgn="base" hangingPunct="0">
        <a:lnSpc>
          <a:spcPct val="90000"/>
        </a:lnSpc>
        <a:spcBef>
          <a:spcPct val="20000"/>
        </a:spcBef>
        <a:spcAft>
          <a:spcPct val="0"/>
        </a:spcAft>
        <a:buSzPct val="80000"/>
        <a:buFont typeface="Wingdings" pitchFamily="2" charset="2"/>
        <a:buChar char="n"/>
        <a:defRPr sz="2000">
          <a:solidFill>
            <a:schemeClr val="tx1"/>
          </a:solidFill>
          <a:latin typeface="+mn-lt"/>
        </a:defRPr>
      </a:lvl4pPr>
      <a:lvl5pPr marL="2057400" indent="-228600" algn="l" rtl="0" eaLnBrk="0" fontAlgn="base" hangingPunct="0">
        <a:lnSpc>
          <a:spcPct val="90000"/>
        </a:lnSpc>
        <a:spcBef>
          <a:spcPct val="20000"/>
        </a:spcBef>
        <a:spcAft>
          <a:spcPct val="0"/>
        </a:spcAft>
        <a:buSzPct val="80000"/>
        <a:buFont typeface="Wingdings" pitchFamily="2" charset="2"/>
        <a:buChar char="l"/>
        <a:defRPr sz="2000">
          <a:solidFill>
            <a:schemeClr val="tx1"/>
          </a:solidFill>
          <a:latin typeface="+mn-lt"/>
        </a:defRPr>
      </a:lvl5pPr>
      <a:lvl6pPr marL="2514600" indent="-228600" algn="l" rtl="0" eaLnBrk="0" fontAlgn="base" hangingPunct="0">
        <a:lnSpc>
          <a:spcPct val="90000"/>
        </a:lnSpc>
        <a:spcBef>
          <a:spcPct val="20000"/>
        </a:spcBef>
        <a:spcAft>
          <a:spcPct val="0"/>
        </a:spcAft>
        <a:buSzPct val="80000"/>
        <a:buFont typeface="Wingdings" pitchFamily="2" charset="2"/>
        <a:buChar char="l"/>
        <a:defRPr sz="2000">
          <a:solidFill>
            <a:schemeClr val="tx1"/>
          </a:solidFill>
          <a:latin typeface="+mn-lt"/>
        </a:defRPr>
      </a:lvl6pPr>
      <a:lvl7pPr marL="2971800" indent="-228600" algn="l" rtl="0" eaLnBrk="0" fontAlgn="base" hangingPunct="0">
        <a:lnSpc>
          <a:spcPct val="90000"/>
        </a:lnSpc>
        <a:spcBef>
          <a:spcPct val="20000"/>
        </a:spcBef>
        <a:spcAft>
          <a:spcPct val="0"/>
        </a:spcAft>
        <a:buSzPct val="80000"/>
        <a:buFont typeface="Wingdings" pitchFamily="2" charset="2"/>
        <a:buChar char="l"/>
        <a:defRPr sz="2000">
          <a:solidFill>
            <a:schemeClr val="tx1"/>
          </a:solidFill>
          <a:latin typeface="+mn-lt"/>
        </a:defRPr>
      </a:lvl7pPr>
      <a:lvl8pPr marL="3429000" indent="-228600" algn="l" rtl="0" eaLnBrk="0" fontAlgn="base" hangingPunct="0">
        <a:lnSpc>
          <a:spcPct val="90000"/>
        </a:lnSpc>
        <a:spcBef>
          <a:spcPct val="20000"/>
        </a:spcBef>
        <a:spcAft>
          <a:spcPct val="0"/>
        </a:spcAft>
        <a:buSzPct val="80000"/>
        <a:buFont typeface="Wingdings" pitchFamily="2" charset="2"/>
        <a:buChar char="l"/>
        <a:defRPr sz="2000">
          <a:solidFill>
            <a:schemeClr val="tx1"/>
          </a:solidFill>
          <a:latin typeface="+mn-lt"/>
        </a:defRPr>
      </a:lvl8pPr>
      <a:lvl9pPr marL="3886200" indent="-228600" algn="l" rtl="0" eaLnBrk="0" fontAlgn="base" hangingPunct="0">
        <a:lnSpc>
          <a:spcPct val="90000"/>
        </a:lnSpc>
        <a:spcBef>
          <a:spcPct val="20000"/>
        </a:spcBef>
        <a:spcAft>
          <a:spcPct val="0"/>
        </a:spcAft>
        <a:buSzPct val="8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a:r>
              <a:rPr lang="en-US"/>
              <a:t>Orientalism</a:t>
            </a:r>
          </a:p>
        </p:txBody>
      </p:sp>
      <p:sp>
        <p:nvSpPr>
          <p:cNvPr id="3075" name="Rectangle 3"/>
          <p:cNvSpPr>
            <a:spLocks noGrp="1" noChangeArrowheads="1"/>
          </p:cNvSpPr>
          <p:nvPr>
            <p:ph type="body" idx="1"/>
          </p:nvPr>
        </p:nvSpPr>
        <p:spPr/>
        <p:txBody>
          <a:bodyPr/>
          <a:lstStyle/>
          <a:p>
            <a:r>
              <a:rPr lang="en-US"/>
              <a:t>Edward Said:  “The Orient exists for the West, and is constructed by and in relation to the West. It is a mirror image of what is inferior and alien (‘Other’) to the West.”</a:t>
            </a:r>
          </a:p>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26"/>
          <p:cNvSpPr>
            <a:spLocks noGrp="1" noChangeArrowheads="1"/>
          </p:cNvSpPr>
          <p:nvPr>
            <p:ph type="title"/>
          </p:nvPr>
        </p:nvSpPr>
        <p:spPr/>
        <p:txBody>
          <a:bodyPr/>
          <a:lstStyle/>
          <a:p>
            <a:pPr algn="ctr"/>
            <a:r>
              <a:rPr lang="en-US"/>
              <a:t>Orientalism</a:t>
            </a:r>
          </a:p>
        </p:txBody>
      </p:sp>
      <p:sp>
        <p:nvSpPr>
          <p:cNvPr id="14339" name="Rectangle 1027"/>
          <p:cNvSpPr>
            <a:spLocks noGrp="1" noChangeArrowheads="1"/>
          </p:cNvSpPr>
          <p:nvPr>
            <p:ph type="body" idx="1"/>
          </p:nvPr>
        </p:nvSpPr>
        <p:spPr/>
        <p:txBody>
          <a:bodyPr/>
          <a:lstStyle/>
          <a:p>
            <a:r>
              <a:rPr lang="en-US"/>
              <a:t>Said: “Orientalism [is] the corporate institution for dealing with the Orient--dealing with it by making statements about it, authorizing views of it, describing it, by teaching it, settling it, ruling over it; in short, Orientalism as a Western style for dominating, restructuring, and having authority over the Orient.”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a:r>
              <a:rPr lang="en-US"/>
              <a:t>Orientalism</a:t>
            </a:r>
          </a:p>
        </p:txBody>
      </p:sp>
      <p:sp>
        <p:nvSpPr>
          <p:cNvPr id="4099" name="Rectangle 3"/>
          <p:cNvSpPr>
            <a:spLocks noGrp="1" noChangeArrowheads="1"/>
          </p:cNvSpPr>
          <p:nvPr>
            <p:ph type="body" idx="1"/>
          </p:nvPr>
        </p:nvSpPr>
        <p:spPr/>
        <p:txBody>
          <a:bodyPr/>
          <a:lstStyle/>
          <a:p>
            <a:r>
              <a:rPr lang="en-US"/>
              <a:t>The Oriental man: depicted as feminine, weak, yet dangerous in his threat to white, Western women</a:t>
            </a:r>
          </a:p>
          <a:p>
            <a:r>
              <a:rPr lang="en-US"/>
              <a:t>The Oriental woman:  depicted as eager to be dominated, strikingly exotic</a:t>
            </a:r>
          </a:p>
          <a:p>
            <a:r>
              <a:rPr lang="en-US"/>
              <a:t>These are sweeping generalizations that cross national and cultural boundaries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a:r>
              <a:rPr lang="en-US"/>
              <a:t>Orientalism </a:t>
            </a:r>
          </a:p>
        </p:txBody>
      </p:sp>
      <p:sp>
        <p:nvSpPr>
          <p:cNvPr id="15363" name="Rectangle 3"/>
          <p:cNvSpPr>
            <a:spLocks noGrp="1" noChangeArrowheads="1"/>
          </p:cNvSpPr>
          <p:nvPr>
            <p:ph type="body" idx="1"/>
          </p:nvPr>
        </p:nvSpPr>
        <p:spPr/>
        <p:txBody>
          <a:bodyPr/>
          <a:lstStyle/>
          <a:p>
            <a:pPr>
              <a:buFont typeface="Wingdings" pitchFamily="2" charset="2"/>
              <a:buNone/>
            </a:pPr>
            <a:r>
              <a:rPr lang="en-US"/>
              <a:t>The Orient is considered:</a:t>
            </a:r>
          </a:p>
          <a:p>
            <a:pPr>
              <a:buFont typeface="Wingdings" pitchFamily="2" charset="2"/>
              <a:buNone/>
            </a:pPr>
            <a:endParaRPr lang="en-US"/>
          </a:p>
          <a:p>
            <a:r>
              <a:rPr lang="en-US"/>
              <a:t>Separate</a:t>
            </a:r>
          </a:p>
          <a:p>
            <a:r>
              <a:rPr lang="en-US"/>
              <a:t>Backwards</a:t>
            </a:r>
          </a:p>
          <a:p>
            <a:r>
              <a:rPr lang="en-US"/>
              <a:t>Eccentric</a:t>
            </a:r>
          </a:p>
          <a:p>
            <a:r>
              <a:rPr lang="en-US"/>
              <a:t>Sensual</a:t>
            </a:r>
          </a:p>
          <a:p>
            <a:r>
              <a:rPr lang="en-US"/>
              <a:t>Passive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a:r>
              <a:rPr lang="en-US"/>
              <a:t>Orientalism</a:t>
            </a:r>
          </a:p>
        </p:txBody>
      </p:sp>
      <p:sp>
        <p:nvSpPr>
          <p:cNvPr id="16389" name="Rectangle 5"/>
          <p:cNvSpPr>
            <a:spLocks noGrp="1" noChangeArrowheads="1"/>
          </p:cNvSpPr>
          <p:nvPr>
            <p:ph type="body" idx="1"/>
          </p:nvPr>
        </p:nvSpPr>
        <p:spPr/>
        <p:txBody>
          <a:bodyPr/>
          <a:lstStyle/>
          <a:p>
            <a:r>
              <a:rPr lang="en-US"/>
              <a:t>[The Orient] displays feminine penetrability and supine malleability. Its progress and value are judged in terms of, and in comparison to, the West, so it is always the Other, the conquerable, and the inferior.</a:t>
            </a:r>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endParaRPr lang="en-US"/>
          </a:p>
        </p:txBody>
      </p:sp>
      <p:pic>
        <p:nvPicPr>
          <p:cNvPr id="17412" name="Picture 4" descr="moorbath"/>
          <p:cNvPicPr>
            <a:picLocks noChangeAspect="1" noChangeArrowheads="1"/>
          </p:cNvPicPr>
          <p:nvPr/>
        </p:nvPicPr>
        <p:blipFill>
          <a:blip r:embed="rId2" cstate="print"/>
          <a:srcRect/>
          <a:stretch>
            <a:fillRect/>
          </a:stretch>
        </p:blipFill>
        <p:spPr bwMode="auto">
          <a:xfrm>
            <a:off x="685800" y="533400"/>
            <a:ext cx="4265613" cy="5664200"/>
          </a:xfrm>
          <a:prstGeom prst="rect">
            <a:avLst/>
          </a:prstGeom>
          <a:noFill/>
        </p:spPr>
      </p:pic>
      <p:sp>
        <p:nvSpPr>
          <p:cNvPr id="17414" name="Text Box 6"/>
          <p:cNvSpPr txBox="1">
            <a:spLocks noChangeArrowheads="1"/>
          </p:cNvSpPr>
          <p:nvPr>
            <p:ph type="body" idx="1"/>
          </p:nvPr>
        </p:nvSpPr>
        <p:spPr>
          <a:xfrm>
            <a:off x="5334000" y="1828800"/>
            <a:ext cx="3124200" cy="4419600"/>
          </a:xfrm>
          <a:noFill/>
          <a:ln/>
        </p:spPr>
        <p:txBody>
          <a:bodyPr/>
          <a:lstStyle/>
          <a:p>
            <a:pPr algn="ctr">
              <a:lnSpc>
                <a:spcPct val="100000"/>
              </a:lnSpc>
              <a:spcBef>
                <a:spcPct val="0"/>
              </a:spcBef>
              <a:buSzTx/>
              <a:buFontTx/>
              <a:buNone/>
            </a:pPr>
            <a:r>
              <a:rPr lang="en-US" sz="2400">
                <a:ea typeface="ＭＳ Ｐゴシック" pitchFamily="34" charset="-128"/>
              </a:rPr>
              <a:t>Jean-Léon Gérôme</a:t>
            </a:r>
          </a:p>
          <a:p>
            <a:pPr algn="ctr">
              <a:lnSpc>
                <a:spcPct val="100000"/>
              </a:lnSpc>
              <a:spcBef>
                <a:spcPct val="0"/>
              </a:spcBef>
              <a:buSzTx/>
              <a:buFontTx/>
              <a:buNone/>
            </a:pPr>
            <a:endParaRPr lang="en-US" sz="2400">
              <a:ea typeface="ＭＳ Ｐゴシック" pitchFamily="34" charset="-128"/>
            </a:endParaRPr>
          </a:p>
          <a:p>
            <a:pPr algn="ctr">
              <a:lnSpc>
                <a:spcPct val="100000"/>
              </a:lnSpc>
              <a:spcBef>
                <a:spcPct val="0"/>
              </a:spcBef>
              <a:buSzTx/>
              <a:buFontTx/>
              <a:buNone/>
            </a:pPr>
            <a:r>
              <a:rPr lang="en-US" sz="2400">
                <a:effectLst>
                  <a:outerShdw blurRad="38100" dist="38100" dir="2700000" algn="tl">
                    <a:srgbClr val="000000"/>
                  </a:outerShdw>
                </a:effectLst>
                <a:ea typeface="ＭＳ Ｐゴシック" pitchFamily="34" charset="-128"/>
              </a:rPr>
              <a:t>Moorish Bath</a:t>
            </a:r>
            <a:endParaRPr lang="en-US" sz="2400">
              <a:ea typeface="ＭＳ Ｐゴシック" pitchFamily="34" charset="-128"/>
            </a:endParaRPr>
          </a:p>
          <a:p>
            <a:pPr algn="ctr">
              <a:lnSpc>
                <a:spcPct val="100000"/>
              </a:lnSpc>
              <a:spcBef>
                <a:spcPct val="0"/>
              </a:spcBef>
              <a:buSzTx/>
              <a:buFontTx/>
              <a:buNone/>
            </a:pPr>
            <a:endParaRPr lang="en-US" sz="2400">
              <a:ea typeface="ＭＳ Ｐゴシック" pitchFamily="34" charset="-128"/>
            </a:endParaRPr>
          </a:p>
          <a:p>
            <a:pPr algn="ctr">
              <a:lnSpc>
                <a:spcPct val="100000"/>
              </a:lnSpc>
              <a:spcBef>
                <a:spcPct val="0"/>
              </a:spcBef>
              <a:buSzTx/>
              <a:buFontTx/>
              <a:buNone/>
            </a:pPr>
            <a:r>
              <a:rPr lang="en-US" sz="2400">
                <a:ea typeface="ＭＳ Ｐゴシック" pitchFamily="34" charset="-128"/>
              </a:rPr>
              <a:t>1870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endParaRPr lang="en-US"/>
          </a:p>
        </p:txBody>
      </p:sp>
      <p:sp>
        <p:nvSpPr>
          <p:cNvPr id="18435" name="Rectangle 3"/>
          <p:cNvSpPr>
            <a:spLocks noGrp="1" noChangeArrowheads="1"/>
          </p:cNvSpPr>
          <p:nvPr>
            <p:ph type="body" idx="1"/>
          </p:nvPr>
        </p:nvSpPr>
        <p:spPr/>
        <p:txBody>
          <a:bodyPr/>
          <a:lstStyle/>
          <a:p>
            <a:pPr>
              <a:buFont typeface="Wingdings" pitchFamily="2" charset="2"/>
              <a:buNone/>
            </a:pPr>
            <a:endParaRPr lang="en-US"/>
          </a:p>
        </p:txBody>
      </p:sp>
      <p:pic>
        <p:nvPicPr>
          <p:cNvPr id="18438" name="Picture 6" descr="del6"/>
          <p:cNvPicPr>
            <a:picLocks noChangeAspect="1" noChangeArrowheads="1"/>
          </p:cNvPicPr>
          <p:nvPr/>
        </p:nvPicPr>
        <p:blipFill>
          <a:blip r:embed="rId2" cstate="print"/>
          <a:srcRect/>
          <a:stretch>
            <a:fillRect/>
          </a:stretch>
        </p:blipFill>
        <p:spPr bwMode="auto">
          <a:xfrm>
            <a:off x="381000" y="990600"/>
            <a:ext cx="5487988" cy="4389438"/>
          </a:xfrm>
          <a:prstGeom prst="rect">
            <a:avLst/>
          </a:prstGeom>
          <a:noFill/>
        </p:spPr>
      </p:pic>
      <p:sp>
        <p:nvSpPr>
          <p:cNvPr id="18439" name="Text Box 7"/>
          <p:cNvSpPr txBox="1">
            <a:spLocks noChangeArrowheads="1"/>
          </p:cNvSpPr>
          <p:nvPr/>
        </p:nvSpPr>
        <p:spPr bwMode="auto">
          <a:xfrm>
            <a:off x="6019800" y="2209800"/>
            <a:ext cx="2378075" cy="2282825"/>
          </a:xfrm>
          <a:prstGeom prst="rect">
            <a:avLst/>
          </a:prstGeom>
          <a:noFill/>
          <a:ln w="9525">
            <a:noFill/>
            <a:miter lim="800000"/>
            <a:headEnd/>
            <a:tailEnd/>
          </a:ln>
        </p:spPr>
        <p:txBody>
          <a:bodyPr>
            <a:spAutoFit/>
          </a:bodyPr>
          <a:lstStyle/>
          <a:p>
            <a:pPr algn="ctr"/>
            <a:r>
              <a:rPr lang="en-US"/>
              <a:t>Delacroix </a:t>
            </a:r>
          </a:p>
          <a:p>
            <a:pPr algn="ctr"/>
            <a:endParaRPr lang="en-US"/>
          </a:p>
          <a:p>
            <a:pPr algn="ctr"/>
            <a:r>
              <a:rPr lang="en-US">
                <a:effectLst>
                  <a:outerShdw blurRad="38100" dist="38100" dir="2700000" algn="tl">
                    <a:srgbClr val="000000"/>
                  </a:outerShdw>
                </a:effectLst>
              </a:rPr>
              <a:t>Death of Sardanapalus</a:t>
            </a:r>
            <a:endParaRPr lang="en-US"/>
          </a:p>
          <a:p>
            <a:pPr algn="ctr"/>
            <a:endParaRPr lang="en-US"/>
          </a:p>
          <a:p>
            <a:pPr algn="ctr"/>
            <a:r>
              <a:rPr lang="en-US"/>
              <a:t>1827</a:t>
            </a:r>
          </a:p>
        </p:txBody>
      </p:sp>
    </p:spTree>
  </p:cSld>
  <p:clrMapOvr>
    <a:masterClrMapping/>
  </p:clrMapOvr>
</p:sld>
</file>

<file path=ppt/theme/theme1.xml><?xml version="1.0" encoding="utf-8"?>
<a:theme xmlns:a="http://schemas.openxmlformats.org/drawingml/2006/main" name="Calm">
  <a:themeElements>
    <a:clrScheme name="Calm 1">
      <a:dk1>
        <a:srgbClr val="000000"/>
      </a:dk1>
      <a:lt1>
        <a:srgbClr val="FFFFFF"/>
      </a:lt1>
      <a:dk2>
        <a:srgbClr val="000066"/>
      </a:dk2>
      <a:lt2>
        <a:srgbClr val="FFCC66"/>
      </a:lt2>
      <a:accent1>
        <a:srgbClr val="C88500"/>
      </a:accent1>
      <a:accent2>
        <a:srgbClr val="966400"/>
      </a:accent2>
      <a:accent3>
        <a:srgbClr val="AAAAB8"/>
      </a:accent3>
      <a:accent4>
        <a:srgbClr val="DADADA"/>
      </a:accent4>
      <a:accent5>
        <a:srgbClr val="E0C2AA"/>
      </a:accent5>
      <a:accent6>
        <a:srgbClr val="875A00"/>
      </a:accent6>
      <a:hlink>
        <a:srgbClr val="FAA700"/>
      </a:hlink>
      <a:folHlink>
        <a:srgbClr val="FFDA91"/>
      </a:folHlink>
    </a:clrScheme>
    <a:fontScheme name="Calm">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4" charset="-128"/>
          </a:defRPr>
        </a:defPPr>
      </a:lstStyle>
    </a:lnDef>
  </a:objectDefaults>
  <a:extraClrSchemeLst>
    <a:extraClrScheme>
      <a:clrScheme name="Calm 1">
        <a:dk1>
          <a:srgbClr val="000000"/>
        </a:dk1>
        <a:lt1>
          <a:srgbClr val="FFFFFF"/>
        </a:lt1>
        <a:dk2>
          <a:srgbClr val="000066"/>
        </a:dk2>
        <a:lt2>
          <a:srgbClr val="FFCC66"/>
        </a:lt2>
        <a:accent1>
          <a:srgbClr val="C88500"/>
        </a:accent1>
        <a:accent2>
          <a:srgbClr val="966400"/>
        </a:accent2>
        <a:accent3>
          <a:srgbClr val="AAAAB8"/>
        </a:accent3>
        <a:accent4>
          <a:srgbClr val="DADADA"/>
        </a:accent4>
        <a:accent5>
          <a:srgbClr val="E0C2AA"/>
        </a:accent5>
        <a:accent6>
          <a:srgbClr val="875A00"/>
        </a:accent6>
        <a:hlink>
          <a:srgbClr val="FAA700"/>
        </a:hlink>
        <a:folHlink>
          <a:srgbClr val="FFDA9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2004:Templates:Presentations:Designs:Calm</Template>
  <TotalTime>75</TotalTime>
  <Words>217</Words>
  <Application>Microsoft Office PowerPoint</Application>
  <PresentationFormat>On-screen Show (4:3)</PresentationFormat>
  <Paragraphs>30</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ＭＳ Ｐゴシック</vt:lpstr>
      <vt:lpstr>Times New Roman</vt:lpstr>
      <vt:lpstr>Wingdings</vt:lpstr>
      <vt:lpstr>Calm</vt:lpstr>
      <vt:lpstr>Orientalism</vt:lpstr>
      <vt:lpstr>Orientalism</vt:lpstr>
      <vt:lpstr>Orientalism</vt:lpstr>
      <vt:lpstr>Orientalism </vt:lpstr>
      <vt:lpstr>Orientalism</vt:lpstr>
      <vt:lpstr>Slide 6</vt:lpstr>
      <vt:lpstr>Slide 7</vt:lpstr>
    </vt:vector>
  </TitlesOfParts>
  <Company>Georgia Institute of Technology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Mauldin</dc:creator>
  <cp:lastModifiedBy>shauenstein</cp:lastModifiedBy>
  <cp:revision>5</cp:revision>
  <dcterms:created xsi:type="dcterms:W3CDTF">2006-05-31T15:10:40Z</dcterms:created>
  <dcterms:modified xsi:type="dcterms:W3CDTF">2015-03-02T15:28:52Z</dcterms:modified>
</cp:coreProperties>
</file>