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76"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A8124-7074-400E-AAE8-74DFFFC344A8}"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A8124-7074-400E-AAE8-74DFFFC344A8}"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A8124-7074-400E-AAE8-74DFFFC344A8}"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A8124-7074-400E-AAE8-74DFFFC344A8}"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A8124-7074-400E-AAE8-74DFFFC344A8}"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A8124-7074-400E-AAE8-74DFFFC344A8}"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A8124-7074-400E-AAE8-74DFFFC344A8}"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A8124-7074-400E-AAE8-74DFFFC344A8}"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A8124-7074-400E-AAE8-74DFFFC344A8}"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A8124-7074-400E-AAE8-74DFFFC344A8}"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A8124-7074-400E-AAE8-74DFFFC344A8}"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D6C07-37AC-41B6-B2DE-77A1A729D4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A8124-7074-400E-AAE8-74DFFFC344A8}" type="datetimeFigureOut">
              <a:rPr lang="en-US" smtClean="0"/>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D6C07-37AC-41B6-B2DE-77A1A729D4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World War II From a New Mexican Perspective</a:t>
            </a:r>
            <a:endParaRPr lang="en-US" dirty="0"/>
          </a:p>
        </p:txBody>
      </p:sp>
      <p:pic>
        <p:nvPicPr>
          <p:cNvPr id="6" name="Content Placeholder 5" descr="757px-NA_127-N-114541.jpg"/>
          <p:cNvPicPr>
            <a:picLocks noGrp="1" noChangeAspect="1"/>
          </p:cNvPicPr>
          <p:nvPr>
            <p:ph idx="1"/>
          </p:nvPr>
        </p:nvPicPr>
        <p:blipFill>
          <a:blip r:embed="rId2" cstate="print"/>
          <a:stretch>
            <a:fillRect/>
          </a:stretch>
        </p:blipFill>
        <p:spPr>
          <a:xfrm>
            <a:off x="3886200" y="2667000"/>
            <a:ext cx="4630209" cy="3671094"/>
          </a:xfrm>
        </p:spPr>
      </p:pic>
      <p:pic>
        <p:nvPicPr>
          <p:cNvPr id="7" name="Picture 6" descr="NM bataan medal.jpg"/>
          <p:cNvPicPr>
            <a:picLocks noChangeAspect="1"/>
          </p:cNvPicPr>
          <p:nvPr/>
        </p:nvPicPr>
        <p:blipFill>
          <a:blip r:embed="rId3" cstate="print"/>
          <a:stretch>
            <a:fillRect/>
          </a:stretch>
        </p:blipFill>
        <p:spPr>
          <a:xfrm>
            <a:off x="609600" y="1600200"/>
            <a:ext cx="2457019" cy="4768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Bataan</a:t>
            </a:r>
            <a:endParaRPr lang="en-US" dirty="0"/>
          </a:p>
        </p:txBody>
      </p:sp>
      <p:sp>
        <p:nvSpPr>
          <p:cNvPr id="3" name="Content Placeholder 2"/>
          <p:cNvSpPr>
            <a:spLocks noGrp="1"/>
          </p:cNvSpPr>
          <p:nvPr>
            <p:ph idx="1"/>
          </p:nvPr>
        </p:nvSpPr>
        <p:spPr/>
        <p:txBody>
          <a:bodyPr>
            <a:normAutofit lnSpcReduction="10000"/>
          </a:bodyPr>
          <a:lstStyle/>
          <a:p>
            <a:r>
              <a:rPr lang="en-US" dirty="0" smtClean="0"/>
              <a:t>The 200</a:t>
            </a:r>
            <a:r>
              <a:rPr lang="en-US" baseline="30000" dirty="0" smtClean="0"/>
              <a:t>th</a:t>
            </a:r>
            <a:r>
              <a:rPr lang="en-US" dirty="0" smtClean="0"/>
              <a:t> was designed to provide air support and were not trained as ground troops.</a:t>
            </a:r>
          </a:p>
          <a:p>
            <a:r>
              <a:rPr lang="en-US" dirty="0" smtClean="0"/>
              <a:t>They were the last line of defense along a ridge on the south side of </a:t>
            </a:r>
            <a:r>
              <a:rPr lang="en-US" dirty="0" err="1" smtClean="0"/>
              <a:t>Cabcaben</a:t>
            </a:r>
            <a:r>
              <a:rPr lang="en-US" dirty="0" smtClean="0"/>
              <a:t> Airfield at the tip of Bataan peninsula.</a:t>
            </a:r>
          </a:p>
          <a:p>
            <a:r>
              <a:rPr lang="en-US" dirty="0" smtClean="0"/>
              <a:t>They faced better trained Japanese troops. </a:t>
            </a:r>
          </a:p>
          <a:p>
            <a:r>
              <a:rPr lang="en-US" dirty="0" smtClean="0"/>
              <a:t>On April 9 1942, 47,000 were taken prisoner, denied food and water, robbed of personal possessions and were forced to march.</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March</a:t>
            </a:r>
            <a:endParaRPr lang="en-US" dirty="0"/>
          </a:p>
        </p:txBody>
      </p:sp>
      <p:sp>
        <p:nvSpPr>
          <p:cNvPr id="3" name="Content Placeholder 2"/>
          <p:cNvSpPr>
            <a:spLocks noGrp="1"/>
          </p:cNvSpPr>
          <p:nvPr>
            <p:ph idx="1"/>
          </p:nvPr>
        </p:nvSpPr>
        <p:spPr/>
        <p:txBody>
          <a:bodyPr>
            <a:normAutofit lnSpcReduction="10000"/>
          </a:bodyPr>
          <a:lstStyle/>
          <a:p>
            <a:r>
              <a:rPr lang="en-US" dirty="0" smtClean="0"/>
              <a:t>65 mile march to San Fernando</a:t>
            </a:r>
          </a:p>
          <a:p>
            <a:r>
              <a:rPr lang="en-US" dirty="0" smtClean="0"/>
              <a:t>Claimed the lives of 16,950 Americans.</a:t>
            </a:r>
          </a:p>
          <a:p>
            <a:r>
              <a:rPr lang="en-US" dirty="0" smtClean="0"/>
              <a:t>Many were beheaded, clubbed or beaten to death and left to die on the side of the road.</a:t>
            </a:r>
          </a:p>
          <a:p>
            <a:r>
              <a:rPr lang="en-US" dirty="0" smtClean="0"/>
              <a:t>Marched to Camp O’Donnell which had been used as a training camp for Philippine Army recruits.</a:t>
            </a:r>
          </a:p>
          <a:p>
            <a:r>
              <a:rPr lang="en-US" dirty="0" smtClean="0"/>
              <a:t>35,000 survivors had one working water faucet.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General MacArthur said: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“History I am sure will record the defense of the Philippines as one of the decisive battles of the world.  It’s protracted struggle enabled the United Nations to gather strength to resist in the Pacific.  Had it not held out, Australia would have fallen with incalculable results.”</a:t>
            </a:r>
          </a:p>
          <a:p>
            <a:r>
              <a:rPr lang="en-US" dirty="0" smtClean="0"/>
              <a:t>It was the largest surrender of U.S. troops in history. </a:t>
            </a:r>
          </a:p>
          <a:p>
            <a:r>
              <a:rPr lang="en-US" dirty="0" smtClean="0"/>
              <a:t>It was a military disaster.</a:t>
            </a:r>
          </a:p>
          <a:p>
            <a:r>
              <a:rPr lang="en-US" dirty="0" smtClean="0"/>
              <a:t>“I came out of Bataan and I shall return.”  MacArthur would later say.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60320-F-1234P-001.jpg"/>
          <p:cNvPicPr>
            <a:picLocks noGrp="1" noChangeAspect="1"/>
          </p:cNvPicPr>
          <p:nvPr>
            <p:ph idx="1"/>
          </p:nvPr>
        </p:nvPicPr>
        <p:blipFill>
          <a:blip r:embed="rId2" cstate="print"/>
          <a:stretch>
            <a:fillRect/>
          </a:stretch>
        </p:blipFill>
        <p:spPr>
          <a:xfrm>
            <a:off x="838200" y="1524000"/>
            <a:ext cx="3638550" cy="2912863"/>
          </a:xfrm>
        </p:spPr>
      </p:pic>
      <p:pic>
        <p:nvPicPr>
          <p:cNvPr id="5" name="Picture 4" descr="060320-F-1234P-001.jpg"/>
          <p:cNvPicPr>
            <a:picLocks noChangeAspect="1"/>
          </p:cNvPicPr>
          <p:nvPr/>
        </p:nvPicPr>
        <p:blipFill>
          <a:blip r:embed="rId2" cstate="print"/>
          <a:stretch>
            <a:fillRect/>
          </a:stretch>
        </p:blipFill>
        <p:spPr>
          <a:xfrm>
            <a:off x="4572265" y="2895600"/>
            <a:ext cx="3562085" cy="28516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90803-F-1234S-026.jpg"/>
          <p:cNvPicPr>
            <a:picLocks noGrp="1" noChangeAspect="1"/>
          </p:cNvPicPr>
          <p:nvPr>
            <p:ph idx="1"/>
          </p:nvPr>
        </p:nvPicPr>
        <p:blipFill>
          <a:blip r:embed="rId2" cstate="print"/>
          <a:stretch>
            <a:fillRect/>
          </a:stretch>
        </p:blipFill>
        <p:spPr>
          <a:xfrm>
            <a:off x="1828800" y="1656429"/>
            <a:ext cx="5486400" cy="441350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aan death march.jpg"/>
          <p:cNvPicPr>
            <a:picLocks noGrp="1" noChangeAspect="1"/>
          </p:cNvPicPr>
          <p:nvPr>
            <p:ph idx="1"/>
          </p:nvPr>
        </p:nvPicPr>
        <p:blipFill>
          <a:blip r:embed="rId2" cstate="print"/>
          <a:stretch>
            <a:fillRect/>
          </a:stretch>
        </p:blipFill>
        <p:spPr>
          <a:xfrm>
            <a:off x="2440554" y="1600200"/>
            <a:ext cx="4262891"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42+bataan+01.jpg"/>
          <p:cNvPicPr>
            <a:picLocks noGrp="1" noChangeAspect="1"/>
          </p:cNvPicPr>
          <p:nvPr>
            <p:ph idx="1"/>
          </p:nvPr>
        </p:nvPicPr>
        <p:blipFill>
          <a:blip r:embed="rId2" cstate="print"/>
          <a:stretch>
            <a:fillRect/>
          </a:stretch>
        </p:blipFill>
        <p:spPr>
          <a:xfrm>
            <a:off x="1208996" y="1600200"/>
            <a:ext cx="6726008"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aan.gif"/>
          <p:cNvPicPr>
            <a:picLocks noGrp="1" noChangeAspect="1"/>
          </p:cNvPicPr>
          <p:nvPr>
            <p:ph idx="1"/>
          </p:nvPr>
        </p:nvPicPr>
        <p:blipFill>
          <a:blip r:embed="rId2" cstate="print"/>
          <a:stretch>
            <a:fillRect/>
          </a:stretch>
        </p:blipFill>
        <p:spPr>
          <a:xfrm>
            <a:off x="1524000" y="2262981"/>
            <a:ext cx="6096000" cy="3200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jpeg"/>
          <p:cNvPicPr>
            <a:picLocks noGrp="1" noChangeAspect="1"/>
          </p:cNvPicPr>
          <p:nvPr>
            <p:ph idx="1"/>
          </p:nvPr>
        </p:nvPicPr>
        <p:blipFill>
          <a:blip r:embed="rId2" cstate="print"/>
          <a:stretch>
            <a:fillRect/>
          </a:stretch>
        </p:blipFill>
        <p:spPr>
          <a:xfrm>
            <a:off x="685800" y="1143000"/>
            <a:ext cx="4033837" cy="4088104"/>
          </a:xfrm>
        </p:spPr>
      </p:pic>
      <p:pic>
        <p:nvPicPr>
          <p:cNvPr id="5" name="Picture 4" descr="039japanbeheading_468x620.jpg"/>
          <p:cNvPicPr>
            <a:picLocks noChangeAspect="1"/>
          </p:cNvPicPr>
          <p:nvPr/>
        </p:nvPicPr>
        <p:blipFill>
          <a:blip r:embed="rId3" cstate="print"/>
          <a:stretch>
            <a:fillRect/>
          </a:stretch>
        </p:blipFill>
        <p:spPr>
          <a:xfrm>
            <a:off x="5029200" y="1371600"/>
            <a:ext cx="3896893" cy="51625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O’Donnell</a:t>
            </a:r>
            <a:endParaRPr lang="en-US" dirty="0"/>
          </a:p>
        </p:txBody>
      </p:sp>
      <p:pic>
        <p:nvPicPr>
          <p:cNvPr id="4" name="Content Placeholder 3" descr="NA_41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Playing a critical role</a:t>
            </a:r>
            <a:endParaRPr lang="en-US" dirty="0"/>
          </a:p>
        </p:txBody>
      </p:sp>
      <p:sp>
        <p:nvSpPr>
          <p:cNvPr id="5" name="Content Placeholder 4"/>
          <p:cNvSpPr>
            <a:spLocks noGrp="1"/>
          </p:cNvSpPr>
          <p:nvPr>
            <p:ph idx="1"/>
          </p:nvPr>
        </p:nvSpPr>
        <p:spPr/>
        <p:txBody>
          <a:bodyPr>
            <a:normAutofit fontScale="92500"/>
          </a:bodyPr>
          <a:lstStyle/>
          <a:p>
            <a:r>
              <a:rPr lang="en-US" dirty="0" smtClean="0"/>
              <a:t>New Mexico began playing a critical role in the emerging role between science and military in the 1940s. </a:t>
            </a:r>
          </a:p>
          <a:p>
            <a:r>
              <a:rPr lang="en-US" dirty="0" smtClean="0"/>
              <a:t>This started with the testing of the variable-timed radio proximity-fused artillery shells. </a:t>
            </a:r>
          </a:p>
          <a:p>
            <a:r>
              <a:rPr lang="en-US" dirty="0" smtClean="0"/>
              <a:t>Airplanes suspended over the desert mesa near Kirtland were used as targets.</a:t>
            </a:r>
          </a:p>
          <a:p>
            <a:r>
              <a:rPr lang="en-US" dirty="0" smtClean="0"/>
              <a:t>“The proximity </a:t>
            </a:r>
            <a:r>
              <a:rPr lang="en-US" dirty="0" err="1" smtClean="0"/>
              <a:t>fuze</a:t>
            </a:r>
            <a:r>
              <a:rPr lang="en-US" dirty="0" smtClean="0"/>
              <a:t> helped blaze the trail to Japan.”  James Forrestal, Secretary of the Navy.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Survivors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At war’s end only about half of the 1,800 New Mexicans who originally shipped out to the Philippines returned home.</a:t>
            </a:r>
          </a:p>
          <a:p>
            <a:r>
              <a:rPr lang="en-US" dirty="0" smtClean="0"/>
              <a:t>Only about half of those men survived another year.</a:t>
            </a:r>
          </a:p>
          <a:p>
            <a:r>
              <a:rPr lang="en-US" dirty="0" smtClean="0"/>
              <a:t>After the war, the Purple Heart, Bronze Star, Prisoner of War and “Mac Arthur” medals were awarded to those who served in these units.</a:t>
            </a:r>
          </a:p>
          <a:p>
            <a:r>
              <a:rPr lang="en-US" dirty="0" smtClean="0"/>
              <a:t>Some troops were awarded the Silver Star medals in recognition of their heroism in combat.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urrender leaflet.jpg"/>
          <p:cNvPicPr>
            <a:picLocks noGrp="1" noChangeAspect="1"/>
          </p:cNvPicPr>
          <p:nvPr>
            <p:ph idx="1"/>
          </p:nvPr>
        </p:nvPicPr>
        <p:blipFill>
          <a:blip r:embed="rId2" cstate="print"/>
          <a:stretch>
            <a:fillRect/>
          </a:stretch>
        </p:blipFill>
        <p:spPr>
          <a:xfrm>
            <a:off x="2514600" y="304800"/>
            <a:ext cx="4146600" cy="603141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apanese leaflet urged Americans and Filipinos to surrender.jpg"/>
          <p:cNvPicPr>
            <a:picLocks noGrp="1" noChangeAspect="1"/>
          </p:cNvPicPr>
          <p:nvPr>
            <p:ph idx="1"/>
          </p:nvPr>
        </p:nvPicPr>
        <p:blipFill>
          <a:blip r:embed="rId2" cstate="print"/>
          <a:stretch>
            <a:fillRect/>
          </a:stretch>
        </p:blipFill>
        <p:spPr>
          <a:xfrm>
            <a:off x="533400" y="914400"/>
            <a:ext cx="3105150" cy="3810000"/>
          </a:xfrm>
        </p:spPr>
      </p:pic>
      <p:pic>
        <p:nvPicPr>
          <p:cNvPr id="5" name="Picture 4" descr="REMEMBER ME I WAS AT BATAAN. BUY WAR BONDS, 1941 - 1945.png"/>
          <p:cNvPicPr>
            <a:picLocks noChangeAspect="1"/>
          </p:cNvPicPr>
          <p:nvPr/>
        </p:nvPicPr>
        <p:blipFill>
          <a:blip r:embed="rId3" cstate="print"/>
          <a:stretch>
            <a:fillRect/>
          </a:stretch>
        </p:blipFill>
        <p:spPr>
          <a:xfrm>
            <a:off x="3733800" y="533400"/>
            <a:ext cx="4357688" cy="56777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neral of the Army Douglas MacArthur and Lieutenant General Jonathan Wainwright.png"/>
          <p:cNvPicPr>
            <a:picLocks noGrp="1" noChangeAspect="1"/>
          </p:cNvPicPr>
          <p:nvPr>
            <p:ph idx="1"/>
          </p:nvPr>
        </p:nvPicPr>
        <p:blipFill>
          <a:blip r:embed="rId2" cstate="print"/>
          <a:stretch>
            <a:fillRect/>
          </a:stretch>
        </p:blipFill>
        <p:spPr>
          <a:xfrm>
            <a:off x="1295400" y="914400"/>
            <a:ext cx="2619375" cy="3810000"/>
          </a:xfrm>
        </p:spPr>
      </p:pic>
      <p:sp>
        <p:nvSpPr>
          <p:cNvPr id="5" name="TextBox 4"/>
          <p:cNvSpPr txBox="1"/>
          <p:nvPr/>
        </p:nvSpPr>
        <p:spPr>
          <a:xfrm>
            <a:off x="4724400" y="2286000"/>
            <a:ext cx="3733800" cy="2031325"/>
          </a:xfrm>
          <a:prstGeom prst="rect">
            <a:avLst/>
          </a:prstGeom>
          <a:noFill/>
        </p:spPr>
        <p:txBody>
          <a:bodyPr wrap="square" rtlCol="0">
            <a:spAutoFit/>
          </a:bodyPr>
          <a:lstStyle/>
          <a:p>
            <a:r>
              <a:rPr lang="en-US" dirty="0" smtClean="0"/>
              <a:t>This National Archives Photo shows </a:t>
            </a:r>
            <a:r>
              <a:rPr lang="en-US" b="0" dirty="0" smtClean="0"/>
              <a:t>Douglas MacArthur and Lieutenant General Jonathan Wainwright greeting each other August 31, 1945 in Japan. It was their first meeting since  parting on Corregidor more that three years before.</a:t>
            </a:r>
            <a:endParaRPr lang="en-US" dirty="0"/>
          </a:p>
        </p:txBody>
      </p:sp>
      <p:pic>
        <p:nvPicPr>
          <p:cNvPr id="1026" name="Picture 2" descr="E:\New Mexico History\General of the Army Douglas MacArthur and Lieutenant General Jonathan Wainwright.png"/>
          <p:cNvPicPr>
            <a:picLocks noChangeAspect="1" noChangeArrowheads="1"/>
          </p:cNvPicPr>
          <p:nvPr/>
        </p:nvPicPr>
        <p:blipFill>
          <a:blip r:embed="rId3" cstate="print"/>
          <a:srcRect/>
          <a:stretch>
            <a:fillRect/>
          </a:stretch>
        </p:blipFill>
        <p:spPr bwMode="auto">
          <a:xfrm>
            <a:off x="1295400" y="990600"/>
            <a:ext cx="3352800" cy="4876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Discussion points:</a:t>
            </a:r>
          </a:p>
          <a:p>
            <a:pPr marL="514350" indent="-514350">
              <a:buAutoNum type="arabicPeriod"/>
            </a:pPr>
            <a:r>
              <a:rPr lang="en-US" dirty="0" smtClean="0"/>
              <a:t>What was the role and impact of New Mexico and New Mexicans in World War II?</a:t>
            </a:r>
          </a:p>
          <a:p>
            <a:pPr marL="514350" indent="-514350">
              <a:buNone/>
            </a:pPr>
            <a:r>
              <a:rPr lang="en-US" dirty="0" smtClean="0"/>
              <a:t>2. How did the Bataan Death March help to define New Mexico as a state?</a:t>
            </a:r>
          </a:p>
          <a:p>
            <a:pPr marL="514350" indent="-51435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ell2.jpg"/>
          <p:cNvPicPr>
            <a:picLocks noGrp="1" noChangeAspect="1"/>
          </p:cNvPicPr>
          <p:nvPr>
            <p:ph idx="1"/>
          </p:nvPr>
        </p:nvPicPr>
        <p:blipFill>
          <a:blip r:embed="rId2" cstate="print"/>
          <a:stretch>
            <a:fillRect/>
          </a:stretch>
        </p:blipFill>
        <p:spPr>
          <a:xfrm>
            <a:off x="2286000" y="381000"/>
            <a:ext cx="4111627" cy="582615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Winston Churchill said…</a:t>
            </a:r>
            <a:endParaRPr lang="en-US" dirty="0"/>
          </a:p>
        </p:txBody>
      </p:sp>
      <p:sp>
        <p:nvSpPr>
          <p:cNvPr id="3" name="Content Placeholder 2"/>
          <p:cNvSpPr>
            <a:spLocks noGrp="1"/>
          </p:cNvSpPr>
          <p:nvPr>
            <p:ph idx="1"/>
          </p:nvPr>
        </p:nvSpPr>
        <p:spPr/>
        <p:txBody>
          <a:bodyPr/>
          <a:lstStyle/>
          <a:p>
            <a:r>
              <a:rPr lang="en-US" dirty="0" smtClean="0"/>
              <a:t>“These so called proximity </a:t>
            </a:r>
            <a:r>
              <a:rPr lang="en-US" dirty="0" err="1" smtClean="0"/>
              <a:t>fuzes</a:t>
            </a:r>
            <a:r>
              <a:rPr lang="en-US" dirty="0" smtClean="0"/>
              <a:t>, made in the United States proved potent against the small unmanned aircraft (V-1)with which we were assailed in 1944.”</a:t>
            </a:r>
            <a:endParaRPr lang="en-US" dirty="0"/>
          </a:p>
        </p:txBody>
      </p:sp>
      <p:pic>
        <p:nvPicPr>
          <p:cNvPr id="4" name="Picture 3" descr="69976553.jpg"/>
          <p:cNvPicPr>
            <a:picLocks noChangeAspect="1"/>
          </p:cNvPicPr>
          <p:nvPr/>
        </p:nvPicPr>
        <p:blipFill>
          <a:blip r:embed="rId2" cstate="print"/>
          <a:stretch>
            <a:fillRect/>
          </a:stretch>
        </p:blipFill>
        <p:spPr>
          <a:xfrm>
            <a:off x="5181600" y="3124200"/>
            <a:ext cx="2838869" cy="2914650"/>
          </a:xfrm>
          <a:prstGeom prst="rect">
            <a:avLst/>
          </a:prstGeom>
        </p:spPr>
      </p:pic>
      <p:pic>
        <p:nvPicPr>
          <p:cNvPr id="5" name="Picture 4" descr="images.jpeg"/>
          <p:cNvPicPr>
            <a:picLocks noChangeAspect="1"/>
          </p:cNvPicPr>
          <p:nvPr/>
        </p:nvPicPr>
        <p:blipFill>
          <a:blip r:embed="rId3" cstate="print"/>
          <a:stretch>
            <a:fillRect/>
          </a:stretch>
        </p:blipFill>
        <p:spPr>
          <a:xfrm>
            <a:off x="914400" y="3688842"/>
            <a:ext cx="3886200" cy="27786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a:t>
            </a:r>
            <a:r>
              <a:rPr lang="en-US" baseline="30000" dirty="0" smtClean="0"/>
              <a:t>th</a:t>
            </a:r>
            <a:r>
              <a:rPr lang="en-US" dirty="0" smtClean="0"/>
              <a:t> Coast Artillery and 515</a:t>
            </a:r>
            <a:r>
              <a:rPr lang="en-US" baseline="30000" dirty="0" smtClean="0"/>
              <a:t>th</a:t>
            </a:r>
            <a:r>
              <a:rPr lang="en-US" dirty="0" smtClean="0"/>
              <a:t> Coast Artillery</a:t>
            </a:r>
            <a:endParaRPr lang="en-US" dirty="0"/>
          </a:p>
        </p:txBody>
      </p:sp>
      <p:sp>
        <p:nvSpPr>
          <p:cNvPr id="3" name="Content Placeholder 2"/>
          <p:cNvSpPr>
            <a:spLocks noGrp="1"/>
          </p:cNvSpPr>
          <p:nvPr>
            <p:ph idx="1"/>
          </p:nvPr>
        </p:nvSpPr>
        <p:spPr/>
        <p:txBody>
          <a:bodyPr/>
          <a:lstStyle/>
          <a:p>
            <a:r>
              <a:rPr lang="en-US" dirty="0" smtClean="0"/>
              <a:t>This unit was selected for an overseas assignment and was shipped out to the Philippines in August 1941.</a:t>
            </a:r>
          </a:p>
          <a:p>
            <a:r>
              <a:rPr lang="en-US" dirty="0" smtClean="0"/>
              <a:t>They were posted north of Manila.</a:t>
            </a:r>
          </a:p>
          <a:p>
            <a:r>
              <a:rPr lang="en-US" dirty="0" smtClean="0"/>
              <a:t>They had never fired a live round from an anti-aircraft gun.</a:t>
            </a:r>
            <a:endParaRPr lang="en-US" dirty="0"/>
          </a:p>
        </p:txBody>
      </p:sp>
      <p:pic>
        <p:nvPicPr>
          <p:cNvPr id="4" name="Picture 3" descr="37solomons.jpg"/>
          <p:cNvPicPr>
            <a:picLocks noChangeAspect="1"/>
          </p:cNvPicPr>
          <p:nvPr/>
        </p:nvPicPr>
        <p:blipFill>
          <a:blip r:embed="rId2" cstate="print"/>
          <a:stretch>
            <a:fillRect/>
          </a:stretch>
        </p:blipFill>
        <p:spPr>
          <a:xfrm>
            <a:off x="4572000" y="4419600"/>
            <a:ext cx="3244850" cy="22254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8, 1941</a:t>
            </a:r>
            <a:endParaRPr lang="en-US" dirty="0"/>
          </a:p>
        </p:txBody>
      </p:sp>
      <p:sp>
        <p:nvSpPr>
          <p:cNvPr id="3" name="Content Placeholder 2"/>
          <p:cNvSpPr>
            <a:spLocks noGrp="1"/>
          </p:cNvSpPr>
          <p:nvPr>
            <p:ph idx="1"/>
          </p:nvPr>
        </p:nvSpPr>
        <p:spPr/>
        <p:txBody>
          <a:bodyPr>
            <a:normAutofit lnSpcReduction="10000"/>
          </a:bodyPr>
          <a:lstStyle/>
          <a:p>
            <a:r>
              <a:rPr lang="en-US" dirty="0" smtClean="0"/>
              <a:t>200</a:t>
            </a:r>
            <a:r>
              <a:rPr lang="en-US" baseline="30000" dirty="0" smtClean="0"/>
              <a:t>th</a:t>
            </a:r>
            <a:r>
              <a:rPr lang="en-US" dirty="0" smtClean="0"/>
              <a:t> knew of Pearl Harbor through radio reports.</a:t>
            </a:r>
          </a:p>
          <a:p>
            <a:r>
              <a:rPr lang="en-US" dirty="0" smtClean="0"/>
              <a:t>Japanese fighter planes arrived at 12:20 pm</a:t>
            </a:r>
          </a:p>
          <a:p>
            <a:r>
              <a:rPr lang="en-US" dirty="0" smtClean="0"/>
              <a:t>7 out of the 300 Japanese planes that attacked the Philippines were shot down. </a:t>
            </a:r>
          </a:p>
          <a:p>
            <a:r>
              <a:rPr lang="en-US" dirty="0" smtClean="0"/>
              <a:t>WWI style powder train fuses and obsolete ammunition were to blame for the poor shooting record.  </a:t>
            </a:r>
          </a:p>
          <a:p>
            <a:r>
              <a:rPr lang="en-US" dirty="0" smtClean="0"/>
              <a:t>3 inch guns were effective up to 20,000 feet.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lstStyle/>
          <a:p>
            <a:r>
              <a:rPr lang="en-US" dirty="0" smtClean="0"/>
              <a:t>After the Japanese attack the Provisional 200</a:t>
            </a:r>
            <a:r>
              <a:rPr lang="en-US" baseline="30000" dirty="0" smtClean="0"/>
              <a:t>th</a:t>
            </a:r>
            <a:r>
              <a:rPr lang="en-US" dirty="0" smtClean="0"/>
              <a:t> Coast Artillery (AA) of Manila was created.</a:t>
            </a:r>
          </a:p>
          <a:p>
            <a:r>
              <a:rPr lang="en-US" dirty="0" smtClean="0"/>
              <a:t>Staffed with 1/3 officers and troops of the 200</a:t>
            </a:r>
            <a:r>
              <a:rPr lang="en-US" baseline="30000" dirty="0" smtClean="0"/>
              <a:t>th</a:t>
            </a:r>
            <a:r>
              <a:rPr lang="en-US" dirty="0" smtClean="0"/>
              <a:t>.</a:t>
            </a:r>
          </a:p>
          <a:p>
            <a:r>
              <a:rPr lang="en-US" dirty="0" smtClean="0"/>
              <a:t>Provided anti-aircraft protection for the city of Manila.</a:t>
            </a:r>
          </a:p>
          <a:p>
            <a:r>
              <a:rPr lang="en-US" dirty="0" smtClean="0"/>
              <a:t>The 200</a:t>
            </a:r>
            <a:r>
              <a:rPr lang="en-US" baseline="30000" dirty="0" smtClean="0"/>
              <a:t>th</a:t>
            </a:r>
            <a:r>
              <a:rPr lang="en-US" dirty="0" smtClean="0"/>
              <a:t> was sent to provide relief and cover for the retreat of Luzon Force into </a:t>
            </a:r>
            <a:r>
              <a:rPr lang="en-US" dirty="0" err="1" smtClean="0"/>
              <a:t>Baatan</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taan-map.png"/>
          <p:cNvPicPr>
            <a:picLocks noGrp="1" noChangeAspect="1"/>
          </p:cNvPicPr>
          <p:nvPr>
            <p:ph idx="1"/>
          </p:nvPr>
        </p:nvPicPr>
        <p:blipFill>
          <a:blip r:embed="rId2" cstate="print"/>
          <a:stretch>
            <a:fillRect/>
          </a:stretch>
        </p:blipFill>
        <p:spPr>
          <a:xfrm>
            <a:off x="533400" y="762000"/>
            <a:ext cx="2857500" cy="4191000"/>
          </a:xfrm>
        </p:spPr>
      </p:pic>
      <p:pic>
        <p:nvPicPr>
          <p:cNvPr id="5" name="Picture 4" descr="300px-Battle_of_bataan_map.jpg"/>
          <p:cNvPicPr>
            <a:picLocks noChangeAspect="1"/>
          </p:cNvPicPr>
          <p:nvPr/>
        </p:nvPicPr>
        <p:blipFill>
          <a:blip r:embed="rId3" cstate="print"/>
          <a:stretch>
            <a:fillRect/>
          </a:stretch>
        </p:blipFill>
        <p:spPr>
          <a:xfrm>
            <a:off x="4038600" y="381000"/>
            <a:ext cx="4533900" cy="58789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shells are needed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200</a:t>
            </a:r>
            <a:r>
              <a:rPr lang="en-US" baseline="30000" dirty="0" smtClean="0"/>
              <a:t>th</a:t>
            </a:r>
            <a:r>
              <a:rPr lang="en-US" dirty="0" smtClean="0"/>
              <a:t> needed to expend more anti-aircraft shells because the Japanese planes got ‘personal’ about it and began shooting the anti-aircraft batteries. </a:t>
            </a:r>
          </a:p>
          <a:p>
            <a:r>
              <a:rPr lang="en-US" dirty="0" smtClean="0"/>
              <a:t>Daily expenditure rates went from 400 rounds to 1,000 rounds per day. </a:t>
            </a:r>
          </a:p>
          <a:p>
            <a:r>
              <a:rPr lang="en-US" dirty="0" smtClean="0"/>
              <a:t>However, on April 9</a:t>
            </a:r>
            <a:r>
              <a:rPr lang="en-US" baseline="30000" dirty="0" smtClean="0"/>
              <a:t>th</a:t>
            </a:r>
            <a:r>
              <a:rPr lang="en-US" dirty="0" smtClean="0"/>
              <a:t>, 1942 all that ended.</a:t>
            </a:r>
          </a:p>
          <a:p>
            <a:r>
              <a:rPr lang="en-US" dirty="0" smtClean="0"/>
              <a:t>General King ordered allied forces to surrender leaving the 200</a:t>
            </a:r>
            <a:r>
              <a:rPr lang="en-US" baseline="30000" dirty="0" smtClean="0"/>
              <a:t>th</a:t>
            </a:r>
            <a:r>
              <a:rPr lang="en-US" dirty="0" smtClean="0"/>
              <a:t> and 515</a:t>
            </a:r>
            <a:r>
              <a:rPr lang="en-US" baseline="30000" dirty="0" smtClean="0"/>
              <a:t>th</a:t>
            </a:r>
            <a:r>
              <a:rPr lang="en-US" dirty="0" smtClean="0"/>
              <a:t> to resist the Japanese. </a:t>
            </a:r>
          </a:p>
          <a:p>
            <a:pPr>
              <a:buNone/>
            </a:pP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712</Words>
  <Application>Microsoft Office PowerPoint</Application>
  <PresentationFormat>On-screen Show (4:3)</PresentationFormat>
  <Paragraphs>55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World War II From a New Mexican Perspective</vt:lpstr>
      <vt:lpstr>Playing a critical role</vt:lpstr>
      <vt:lpstr>Slide 3</vt:lpstr>
      <vt:lpstr>Winston Churchill said…</vt:lpstr>
      <vt:lpstr>200th Coast Artillery and 515th Coast Artillery</vt:lpstr>
      <vt:lpstr>December 8, 1941</vt:lpstr>
      <vt:lpstr>What happened?</vt:lpstr>
      <vt:lpstr>Slide 8</vt:lpstr>
      <vt:lpstr>More shells are needed</vt:lpstr>
      <vt:lpstr>Bataan</vt:lpstr>
      <vt:lpstr>Death March</vt:lpstr>
      <vt:lpstr>What General MacArthur said:</vt:lpstr>
      <vt:lpstr>Slide 13</vt:lpstr>
      <vt:lpstr>Slide 14</vt:lpstr>
      <vt:lpstr>Slide 15</vt:lpstr>
      <vt:lpstr>Slide 16</vt:lpstr>
      <vt:lpstr>Slide 17</vt:lpstr>
      <vt:lpstr>Slide 18</vt:lpstr>
      <vt:lpstr>Camp O’Donnell</vt:lpstr>
      <vt:lpstr>Survivors</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From a New Mexican Perspective</dc:title>
  <dc:creator>Scott</dc:creator>
  <cp:lastModifiedBy>shauenstein</cp:lastModifiedBy>
  <cp:revision>19</cp:revision>
  <dcterms:created xsi:type="dcterms:W3CDTF">2013-03-12T01:01:28Z</dcterms:created>
  <dcterms:modified xsi:type="dcterms:W3CDTF">2015-03-23T17:00:57Z</dcterms:modified>
</cp:coreProperties>
</file>