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0"/>
  </p:handoutMasterIdLst>
  <p:sldIdLst>
    <p:sldId id="256" r:id="rId2"/>
    <p:sldId id="257" r:id="rId3"/>
    <p:sldId id="275" r:id="rId4"/>
    <p:sldId id="277" r:id="rId5"/>
    <p:sldId id="278" r:id="rId6"/>
    <p:sldId id="259" r:id="rId7"/>
    <p:sldId id="260" r:id="rId8"/>
    <p:sldId id="262" r:id="rId9"/>
    <p:sldId id="280" r:id="rId10"/>
    <p:sldId id="281" r:id="rId11"/>
    <p:sldId id="265" r:id="rId12"/>
    <p:sldId id="270" r:id="rId13"/>
    <p:sldId id="271" r:id="rId14"/>
    <p:sldId id="282" r:id="rId15"/>
    <p:sldId id="272" r:id="rId16"/>
    <p:sldId id="273" r:id="rId17"/>
    <p:sldId id="283" r:id="rId18"/>
    <p:sldId id="28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3300"/>
    <a:srgbClr val="CC0000"/>
    <a:srgbClr val="FFFF99"/>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8B8B801-28C4-48C9-B4F1-41BCDB6008A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D6332-8E11-425B-BD84-8166B9893F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C26D6C-D2BD-4665-A177-50BD484A59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65D6AE-E83F-4F0F-AF2F-3379E848B0B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BBB6A57-BEEC-409A-B82F-068446E9D8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36E567-71E8-4B65-91BC-B0CD918116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471571-C4A9-4926-9EB6-3E5AC135ED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F5C580-A62E-4BD0-A1FB-90331BE210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73AEDD-91BC-4154-AA76-2034B5AE57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94C759-2E9C-4DBA-BB7D-85CFEE579E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CFD3D8-931D-4590-B76B-67CBCC5E62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7E0946-2577-4A4F-A219-0E1FC65942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B4315D-4B8B-4BCF-AC6C-E01BCF41F6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E176DAF-C8A2-4093-BB39-7F673CDAE8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91000" y="1219200"/>
            <a:ext cx="5257800" cy="1470025"/>
          </a:xfrm>
        </p:spPr>
        <p:txBody>
          <a:bodyPr/>
          <a:lstStyle/>
          <a:p>
            <a:pPr eaLnBrk="1" hangingPunct="1"/>
            <a:r>
              <a:rPr lang="en-US" sz="3200" b="1" smtClean="0">
                <a:latin typeface="Arial Black" charset="0"/>
              </a:rPr>
              <a:t>An Introduction to </a:t>
            </a:r>
            <a:br>
              <a:rPr lang="en-US" sz="3200" b="1" smtClean="0">
                <a:latin typeface="Arial Black" charset="0"/>
              </a:rPr>
            </a:br>
            <a:r>
              <a:rPr lang="en-US" sz="3200" b="1" u="sng" smtClean="0">
                <a:latin typeface="Arial Black" charset="0"/>
              </a:rPr>
              <a:t>Things Fall Apart</a:t>
            </a:r>
          </a:p>
        </p:txBody>
      </p:sp>
      <p:pic>
        <p:nvPicPr>
          <p:cNvPr id="2051" name="Picture 7"/>
          <p:cNvPicPr>
            <a:picLocks noChangeAspect="1" noChangeArrowheads="1"/>
          </p:cNvPicPr>
          <p:nvPr/>
        </p:nvPicPr>
        <p:blipFill>
          <a:blip r:embed="rId2"/>
          <a:srcRect/>
          <a:stretch>
            <a:fillRect/>
          </a:stretch>
        </p:blipFill>
        <p:spPr bwMode="auto">
          <a:xfrm>
            <a:off x="381000" y="190500"/>
            <a:ext cx="430530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33"/>
            </a:gs>
            <a:gs pos="100000">
              <a:srgbClr val="764718"/>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a:xfrm>
            <a:off x="457200" y="1600200"/>
            <a:ext cx="4267200" cy="4525963"/>
          </a:xfrm>
        </p:spPr>
        <p:txBody>
          <a:bodyPr/>
          <a:lstStyle/>
          <a:p>
            <a:pPr eaLnBrk="1" hangingPunct="1">
              <a:lnSpc>
                <a:spcPct val="90000"/>
              </a:lnSpc>
            </a:pPr>
            <a:r>
              <a:rPr lang="en-US" sz="2400" b="1" smtClean="0"/>
              <a:t>Nigeria was a center of the European slave trade for many years – a dangerous and lucrative business.</a:t>
            </a:r>
          </a:p>
          <a:p>
            <a:pPr eaLnBrk="1" hangingPunct="1">
              <a:lnSpc>
                <a:spcPct val="90000"/>
              </a:lnSpc>
              <a:buFontTx/>
              <a:buNone/>
            </a:pPr>
            <a:endParaRPr lang="en-US" sz="2400" b="1" smtClean="0"/>
          </a:p>
          <a:p>
            <a:pPr eaLnBrk="1" hangingPunct="1">
              <a:lnSpc>
                <a:spcPct val="90000"/>
              </a:lnSpc>
            </a:pPr>
            <a:r>
              <a:rPr lang="en-US" sz="2400" b="1" smtClean="0"/>
              <a:t>It was colonized by Great Britain during the time of imperialism (18</a:t>
            </a:r>
            <a:r>
              <a:rPr lang="en-US" sz="2400" b="1" baseline="30000" smtClean="0"/>
              <a:t>th</a:t>
            </a:r>
            <a:r>
              <a:rPr lang="en-US" sz="2400" b="1" smtClean="0"/>
              <a:t> and 19</a:t>
            </a:r>
            <a:r>
              <a:rPr lang="en-US" sz="2400" b="1" baseline="30000" smtClean="0"/>
              <a:t>th</a:t>
            </a:r>
            <a:r>
              <a:rPr lang="en-US" sz="2400" b="1" smtClean="0"/>
              <a:t> centuries) and finally granted its independence by Great Britain in 1914.</a:t>
            </a:r>
          </a:p>
        </p:txBody>
      </p:sp>
      <p:sp>
        <p:nvSpPr>
          <p:cNvPr id="11268" name="Rectangle 4"/>
          <p:cNvSpPr>
            <a:spLocks noChangeArrowheads="1"/>
          </p:cNvSpPr>
          <p:nvPr/>
        </p:nvSpPr>
        <p:spPr bwMode="auto">
          <a:xfrm>
            <a:off x="304800" y="228600"/>
            <a:ext cx="8229600" cy="1143000"/>
          </a:xfrm>
          <a:prstGeom prst="rect">
            <a:avLst/>
          </a:prstGeom>
          <a:noFill/>
          <a:ln w="9525">
            <a:noFill/>
            <a:miter lim="800000"/>
            <a:headEnd/>
            <a:tailEnd/>
          </a:ln>
        </p:spPr>
        <p:txBody>
          <a:bodyPr anchor="ctr"/>
          <a:lstStyle/>
          <a:p>
            <a:pPr algn="ctr"/>
            <a:r>
              <a:rPr lang="en-US" sz="4000">
                <a:solidFill>
                  <a:schemeClr val="tx2"/>
                </a:solidFill>
                <a:latin typeface="Wide Latin" charset="0"/>
              </a:rPr>
              <a:t>Background on Nigeria</a:t>
            </a:r>
          </a:p>
        </p:txBody>
      </p:sp>
      <p:pic>
        <p:nvPicPr>
          <p:cNvPr id="11269" name="Picture 5"/>
          <p:cNvPicPr>
            <a:picLocks noChangeAspect="1" noChangeArrowheads="1"/>
          </p:cNvPicPr>
          <p:nvPr/>
        </p:nvPicPr>
        <p:blipFill>
          <a:blip r:embed="rId2"/>
          <a:srcRect/>
          <a:stretch>
            <a:fillRect/>
          </a:stretch>
        </p:blipFill>
        <p:spPr bwMode="auto">
          <a:xfrm>
            <a:off x="4800600" y="1600200"/>
            <a:ext cx="3733800" cy="2379663"/>
          </a:xfrm>
          <a:prstGeom prst="rect">
            <a:avLst/>
          </a:prstGeom>
          <a:noFill/>
          <a:ln w="9525">
            <a:noFill/>
            <a:miter lim="800000"/>
            <a:headEnd/>
            <a:tailEnd/>
          </a:ln>
        </p:spPr>
      </p:pic>
      <p:pic>
        <p:nvPicPr>
          <p:cNvPr id="11270" name="Picture 6"/>
          <p:cNvPicPr>
            <a:picLocks noChangeAspect="1" noChangeArrowheads="1"/>
          </p:cNvPicPr>
          <p:nvPr/>
        </p:nvPicPr>
        <p:blipFill>
          <a:blip r:embed="rId3"/>
          <a:srcRect/>
          <a:stretch>
            <a:fillRect/>
          </a:stretch>
        </p:blipFill>
        <p:spPr bwMode="auto">
          <a:xfrm>
            <a:off x="4953000" y="4191000"/>
            <a:ext cx="32766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a:srcRect/>
          <a:stretch>
            <a:fillRect/>
          </a:stretch>
        </p:blipFill>
        <p:spPr bwMode="auto">
          <a:xfrm>
            <a:off x="3886200" y="1447800"/>
            <a:ext cx="4244975" cy="4967288"/>
          </a:xfrm>
          <a:prstGeom prst="rect">
            <a:avLst/>
          </a:prstGeom>
          <a:noFill/>
          <a:ln w="9525">
            <a:noFill/>
            <a:miter lim="800000"/>
            <a:headEnd/>
            <a:tailEnd/>
          </a:ln>
        </p:spPr>
      </p:pic>
      <p:pic>
        <p:nvPicPr>
          <p:cNvPr id="12291" name="Picture 6"/>
          <p:cNvPicPr>
            <a:picLocks noChangeAspect="1" noChangeArrowheads="1"/>
          </p:cNvPicPr>
          <p:nvPr/>
        </p:nvPicPr>
        <p:blipFill>
          <a:blip r:embed="rId3"/>
          <a:srcRect/>
          <a:stretch>
            <a:fillRect/>
          </a:stretch>
        </p:blipFill>
        <p:spPr bwMode="auto">
          <a:xfrm>
            <a:off x="304800" y="533400"/>
            <a:ext cx="3128963" cy="3986213"/>
          </a:xfrm>
          <a:prstGeom prst="rect">
            <a:avLst/>
          </a:prstGeom>
          <a:noFill/>
          <a:ln w="9525">
            <a:noFill/>
            <a:miter lim="800000"/>
            <a:headEnd/>
            <a:tailEnd/>
          </a:ln>
        </p:spPr>
      </p:pic>
      <p:sp>
        <p:nvSpPr>
          <p:cNvPr id="12292" name="Text Box 7"/>
          <p:cNvSpPr txBox="1">
            <a:spLocks noChangeArrowheads="1"/>
          </p:cNvSpPr>
          <p:nvPr/>
        </p:nvSpPr>
        <p:spPr bwMode="auto">
          <a:xfrm>
            <a:off x="3733800" y="228600"/>
            <a:ext cx="5181600" cy="579438"/>
          </a:xfrm>
          <a:prstGeom prst="rect">
            <a:avLst/>
          </a:prstGeom>
          <a:noFill/>
          <a:ln w="9525">
            <a:noFill/>
            <a:miter lim="800000"/>
            <a:headEnd/>
            <a:tailEnd/>
          </a:ln>
        </p:spPr>
        <p:txBody>
          <a:bodyPr>
            <a:spAutoFit/>
          </a:bodyPr>
          <a:lstStyle/>
          <a:p>
            <a:pPr>
              <a:spcBef>
                <a:spcPct val="50000"/>
              </a:spcBef>
            </a:pPr>
            <a:r>
              <a:rPr lang="en-US" sz="3200" b="1"/>
              <a:t>Europe Colonizes Africa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3300"/>
            </a:gs>
            <a:gs pos="100000">
              <a:srgbClr val="DD7755"/>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t>The Igbo </a:t>
            </a:r>
          </a:p>
        </p:txBody>
      </p:sp>
      <p:sp>
        <p:nvSpPr>
          <p:cNvPr id="13315" name="Rectangle 3"/>
          <p:cNvSpPr>
            <a:spLocks noGrp="1" noChangeArrowheads="1"/>
          </p:cNvSpPr>
          <p:nvPr>
            <p:ph type="body" idx="1"/>
          </p:nvPr>
        </p:nvSpPr>
        <p:spPr>
          <a:xfrm>
            <a:off x="457200" y="1219200"/>
            <a:ext cx="8534400" cy="5410200"/>
          </a:xfrm>
        </p:spPr>
        <p:txBody>
          <a:bodyPr/>
          <a:lstStyle/>
          <a:p>
            <a:pPr eaLnBrk="1" hangingPunct="1"/>
            <a:r>
              <a:rPr lang="en-US" smtClean="0"/>
              <a:t>Third most populous ethnic group in Nigeria (16% of population)</a:t>
            </a:r>
          </a:p>
          <a:p>
            <a:pPr eaLnBrk="1" hangingPunct="1"/>
            <a:r>
              <a:rPr lang="en-US" smtClean="0"/>
              <a:t>Live in southeastern part of country in tropical rain forests (deal with rainy season and dry winds)</a:t>
            </a:r>
          </a:p>
          <a:p>
            <a:pPr eaLnBrk="1" hangingPunct="1"/>
            <a:r>
              <a:rPr lang="en-US" smtClean="0"/>
              <a:t>Subsistence farmers – raise their own crops:</a:t>
            </a:r>
          </a:p>
          <a:p>
            <a:pPr lvl="1" eaLnBrk="1" hangingPunct="1"/>
            <a:r>
              <a:rPr lang="en-US" smtClean="0"/>
              <a:t>Yam, cassava, taro, corn, etc.</a:t>
            </a:r>
          </a:p>
          <a:p>
            <a:pPr lvl="1" eaLnBrk="1" hangingPunct="1"/>
            <a:r>
              <a:rPr lang="en-US" smtClean="0"/>
              <a:t>Palm trees for oil and fiber</a:t>
            </a:r>
          </a:p>
          <a:p>
            <a:pPr lvl="1" eaLnBrk="1" hangingPunct="1"/>
            <a:r>
              <a:rPr lang="en-US" smtClean="0"/>
              <a:t>Crafts and manual labor also </a:t>
            </a:r>
          </a:p>
          <a:p>
            <a:pPr lvl="1" eaLnBrk="1" hangingPunct="1">
              <a:buFontTx/>
              <a:buNone/>
            </a:pPr>
            <a:r>
              <a:rPr lang="en-US" smtClean="0"/>
              <a:t>   provide income</a:t>
            </a:r>
          </a:p>
        </p:txBody>
      </p:sp>
      <p:pic>
        <p:nvPicPr>
          <p:cNvPr id="13316" name="Picture 4"/>
          <p:cNvPicPr>
            <a:picLocks noChangeAspect="1" noChangeArrowheads="1"/>
          </p:cNvPicPr>
          <p:nvPr/>
        </p:nvPicPr>
        <p:blipFill>
          <a:blip r:embed="rId2"/>
          <a:srcRect/>
          <a:stretch>
            <a:fillRect/>
          </a:stretch>
        </p:blipFill>
        <p:spPr bwMode="auto">
          <a:xfrm>
            <a:off x="6853238" y="4419600"/>
            <a:ext cx="2290762"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3300"/>
            </a:gs>
            <a:gs pos="100000">
              <a:srgbClr val="DD7755"/>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pPr eaLnBrk="1" hangingPunct="1"/>
            <a:r>
              <a:rPr lang="en-US" b="1" smtClean="0"/>
              <a:t>Igbo Culture</a:t>
            </a:r>
          </a:p>
        </p:txBody>
      </p:sp>
      <p:sp>
        <p:nvSpPr>
          <p:cNvPr id="14339" name="Rectangle 3"/>
          <p:cNvSpPr>
            <a:spLocks noGrp="1" noChangeArrowheads="1"/>
          </p:cNvSpPr>
          <p:nvPr>
            <p:ph type="body" idx="1"/>
          </p:nvPr>
        </p:nvSpPr>
        <p:spPr>
          <a:xfrm>
            <a:off x="152400" y="990600"/>
            <a:ext cx="8534400" cy="5867400"/>
          </a:xfrm>
        </p:spPr>
        <p:txBody>
          <a:bodyPr/>
          <a:lstStyle/>
          <a:p>
            <a:pPr eaLnBrk="1" hangingPunct="1"/>
            <a:r>
              <a:rPr lang="en-US" sz="2800" smtClean="0"/>
              <a:t>It is a patriarchal society.  Decision making involves males only</a:t>
            </a:r>
          </a:p>
          <a:p>
            <a:pPr eaLnBrk="1" hangingPunct="1"/>
            <a:endParaRPr lang="en-US" sz="1000" smtClean="0"/>
          </a:p>
          <a:p>
            <a:pPr eaLnBrk="1" hangingPunct="1"/>
            <a:r>
              <a:rPr lang="en-US" sz="2800" smtClean="0"/>
              <a:t>Men grow yams and women grow other crops</a:t>
            </a:r>
          </a:p>
          <a:p>
            <a:pPr eaLnBrk="1" hangingPunct="1"/>
            <a:endParaRPr lang="en-US" sz="1000" smtClean="0"/>
          </a:p>
          <a:p>
            <a:pPr eaLnBrk="1" hangingPunct="1"/>
            <a:r>
              <a:rPr lang="en-US" sz="2800" smtClean="0"/>
              <a:t>Live in villages based on male lineage – male heads of household all related on father’s side (approximately 5,000 people per clan)</a:t>
            </a:r>
          </a:p>
          <a:p>
            <a:pPr eaLnBrk="1" hangingPunct="1"/>
            <a:endParaRPr lang="en-US" sz="1000" smtClean="0"/>
          </a:p>
          <a:p>
            <a:pPr eaLnBrk="1" hangingPunct="1"/>
            <a:r>
              <a:rPr lang="en-US" sz="2800" smtClean="0"/>
              <a:t>Women go to live with husbands; prosperous     men have 2 or 3 wives</a:t>
            </a:r>
          </a:p>
          <a:p>
            <a:pPr lvl="1" eaLnBrk="1" hangingPunct="1"/>
            <a:r>
              <a:rPr lang="en-US" smtClean="0"/>
              <a:t>Each wife lives in her own hut in the family compound</a:t>
            </a:r>
          </a:p>
          <a:p>
            <a:pPr eaLnBrk="1" hangingPunct="1"/>
            <a:endParaRPr lang="en-US" smtClean="0"/>
          </a:p>
        </p:txBody>
      </p:sp>
      <p:pic>
        <p:nvPicPr>
          <p:cNvPr id="14340" name="Picture 4"/>
          <p:cNvPicPr>
            <a:picLocks noChangeAspect="1" noChangeArrowheads="1"/>
          </p:cNvPicPr>
          <p:nvPr/>
        </p:nvPicPr>
        <p:blipFill>
          <a:blip r:embed="rId2"/>
          <a:srcRect/>
          <a:stretch>
            <a:fillRect/>
          </a:stretch>
        </p:blipFill>
        <p:spPr bwMode="auto">
          <a:xfrm>
            <a:off x="8001000" y="1066800"/>
            <a:ext cx="1143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eaLnBrk="1" hangingPunct="1"/>
            <a:r>
              <a:rPr lang="en-US" b="1" smtClean="0"/>
              <a:t>Igbo Images</a:t>
            </a:r>
          </a:p>
        </p:txBody>
      </p:sp>
      <p:sp>
        <p:nvSpPr>
          <p:cNvPr id="15363" name="Rectangle 3"/>
          <p:cNvSpPr>
            <a:spLocks noGrp="1" noChangeArrowheads="1"/>
          </p:cNvSpPr>
          <p:nvPr>
            <p:ph type="body" idx="1"/>
          </p:nvPr>
        </p:nvSpPr>
        <p:spPr/>
        <p:txBody>
          <a:bodyPr/>
          <a:lstStyle/>
          <a:p>
            <a:pPr eaLnBrk="1" hangingPunct="1">
              <a:buFontTx/>
              <a:buNone/>
            </a:pPr>
            <a:r>
              <a:rPr lang="en-US" sz="2400" b="1" smtClean="0"/>
              <a:t>Traditional </a:t>
            </a:r>
          </a:p>
          <a:p>
            <a:pPr eaLnBrk="1" hangingPunct="1">
              <a:buFontTx/>
              <a:buNone/>
            </a:pPr>
            <a:r>
              <a:rPr lang="en-US" sz="2400" b="1" i="1" smtClean="0"/>
              <a:t>Obi</a:t>
            </a:r>
            <a:r>
              <a:rPr lang="en-US" sz="2400" b="1" smtClean="0"/>
              <a:t> – hut or </a:t>
            </a:r>
          </a:p>
          <a:p>
            <a:pPr eaLnBrk="1" hangingPunct="1">
              <a:buFontTx/>
              <a:buNone/>
            </a:pPr>
            <a:r>
              <a:rPr lang="en-US" sz="2400" b="1" smtClean="0"/>
              <a:t>family compound</a:t>
            </a:r>
          </a:p>
          <a:p>
            <a:pPr eaLnBrk="1" hangingPunct="1">
              <a:buFontTx/>
              <a:buNone/>
            </a:pPr>
            <a:r>
              <a:rPr lang="en-US" sz="2400" b="1" smtClean="0"/>
              <a:t>under construction</a:t>
            </a:r>
          </a:p>
        </p:txBody>
      </p:sp>
      <p:pic>
        <p:nvPicPr>
          <p:cNvPr id="15364" name="Picture 5"/>
          <p:cNvPicPr>
            <a:picLocks noChangeAspect="1" noChangeArrowheads="1"/>
          </p:cNvPicPr>
          <p:nvPr/>
        </p:nvPicPr>
        <p:blipFill>
          <a:blip r:embed="rId2"/>
          <a:srcRect/>
          <a:stretch>
            <a:fillRect/>
          </a:stretch>
        </p:blipFill>
        <p:spPr bwMode="auto">
          <a:xfrm>
            <a:off x="3352800" y="1219200"/>
            <a:ext cx="5105400"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6943"/>
            </a:gs>
            <a:gs pos="100000">
              <a:srgbClr val="CC3300"/>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r>
              <a:rPr lang="en-US" b="1" smtClean="0"/>
              <a:t>Igbo Society</a:t>
            </a:r>
          </a:p>
        </p:txBody>
      </p:sp>
      <p:sp>
        <p:nvSpPr>
          <p:cNvPr id="16387" name="Rectangle 3"/>
          <p:cNvSpPr>
            <a:spLocks noGrp="1" noChangeArrowheads="1"/>
          </p:cNvSpPr>
          <p:nvPr>
            <p:ph type="body" idx="1"/>
          </p:nvPr>
        </p:nvSpPr>
        <p:spPr>
          <a:xfrm>
            <a:off x="304800" y="1371600"/>
            <a:ext cx="8839200" cy="5257800"/>
          </a:xfrm>
        </p:spPr>
        <p:txBody>
          <a:bodyPr/>
          <a:lstStyle/>
          <a:p>
            <a:pPr eaLnBrk="1" hangingPunct="1"/>
            <a:r>
              <a:rPr lang="en-US" smtClean="0"/>
              <a:t>No single leader, elders lead</a:t>
            </a:r>
          </a:p>
          <a:p>
            <a:pPr eaLnBrk="1" hangingPunct="1"/>
            <a:r>
              <a:rPr lang="en-US" smtClean="0"/>
              <a:t>Social mobility:  Titles earned (not inherited).  High value placed on individual acheivement.</a:t>
            </a:r>
          </a:p>
          <a:p>
            <a:pPr eaLnBrk="1" hangingPunct="1"/>
            <a:r>
              <a:rPr lang="en-US" smtClean="0"/>
              <a:t>Hospitality very important</a:t>
            </a:r>
          </a:p>
          <a:p>
            <a:pPr eaLnBrk="1" hangingPunct="1">
              <a:buFontTx/>
              <a:buNone/>
            </a:pPr>
            <a:endParaRPr lang="en-US" smtClean="0"/>
          </a:p>
          <a:p>
            <a:pPr eaLnBrk="1" hangingPunct="1"/>
            <a:r>
              <a:rPr lang="en-US" smtClean="0"/>
              <a:t>Some Igbos owned slaves captured in war or as payment for debt.</a:t>
            </a:r>
          </a:p>
          <a:p>
            <a:pPr eaLnBrk="1" hangingPunct="1"/>
            <a:r>
              <a:rPr lang="en-US" smtClean="0"/>
              <a:t>Proximity to West African ports means many Igbo were taken in slave trade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3300"/>
            </a:gs>
            <a:gs pos="100000">
              <a:srgbClr val="D96943"/>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pPr eaLnBrk="1" hangingPunct="1"/>
            <a:r>
              <a:rPr lang="en-US" b="1" smtClean="0"/>
              <a:t>Ibo Religion</a:t>
            </a:r>
          </a:p>
        </p:txBody>
      </p:sp>
      <p:sp>
        <p:nvSpPr>
          <p:cNvPr id="17411" name="Rectangle 3"/>
          <p:cNvSpPr>
            <a:spLocks noGrp="1" noChangeArrowheads="1"/>
          </p:cNvSpPr>
          <p:nvPr>
            <p:ph type="body" idx="1"/>
          </p:nvPr>
        </p:nvSpPr>
        <p:spPr>
          <a:xfrm>
            <a:off x="457200" y="1066800"/>
            <a:ext cx="8229600" cy="2590800"/>
          </a:xfrm>
        </p:spPr>
        <p:txBody>
          <a:bodyPr/>
          <a:lstStyle/>
          <a:p>
            <a:pPr eaLnBrk="1" hangingPunct="1"/>
            <a:endParaRPr lang="en-US" smtClean="0"/>
          </a:p>
          <a:p>
            <a:pPr eaLnBrk="1" hangingPunct="1"/>
            <a:r>
              <a:rPr lang="en-US" u="sng" smtClean="0"/>
              <a:t>Chukwu</a:t>
            </a:r>
            <a:r>
              <a:rPr lang="en-US" smtClean="0"/>
              <a:t> – supreme god, creator of world</a:t>
            </a:r>
          </a:p>
          <a:p>
            <a:pPr lvl="1" eaLnBrk="1" hangingPunct="1"/>
            <a:r>
              <a:rPr lang="en-US" sz="2400" smtClean="0"/>
              <a:t>The will of gods was revealed through oracles.</a:t>
            </a:r>
          </a:p>
          <a:p>
            <a:pPr lvl="1" eaLnBrk="1" hangingPunct="1"/>
            <a:r>
              <a:rPr lang="en-US" sz="2400" smtClean="0"/>
              <a:t>Each clan, village, and household had protective ancestral spirits</a:t>
            </a:r>
            <a:r>
              <a:rPr lang="en-US" smtClean="0"/>
              <a:t>                                      </a:t>
            </a:r>
          </a:p>
        </p:txBody>
      </p:sp>
      <p:sp>
        <p:nvSpPr>
          <p:cNvPr id="17412" name="Text Box 7"/>
          <p:cNvSpPr txBox="1">
            <a:spLocks noChangeArrowheads="1"/>
          </p:cNvSpPr>
          <p:nvPr/>
        </p:nvSpPr>
        <p:spPr bwMode="auto">
          <a:xfrm>
            <a:off x="457200" y="3657600"/>
            <a:ext cx="8229600" cy="2441575"/>
          </a:xfrm>
          <a:prstGeom prst="rect">
            <a:avLst/>
          </a:prstGeom>
          <a:noFill/>
          <a:ln w="9525">
            <a:noFill/>
            <a:miter lim="800000"/>
            <a:headEnd/>
            <a:tailEnd/>
          </a:ln>
        </p:spPr>
        <p:txBody>
          <a:bodyPr>
            <a:spAutoFit/>
          </a:bodyPr>
          <a:lstStyle/>
          <a:p>
            <a:pPr>
              <a:spcBef>
                <a:spcPct val="50000"/>
              </a:spcBef>
              <a:buFontTx/>
              <a:buChar char="•"/>
            </a:pPr>
            <a:r>
              <a:rPr lang="en-US" sz="2800"/>
              <a:t>  </a:t>
            </a:r>
            <a:r>
              <a:rPr lang="en-US" sz="2800" u="sng"/>
              <a:t>Chi</a:t>
            </a:r>
            <a:r>
              <a:rPr lang="en-US" sz="2800"/>
              <a:t> – personal guardian spirit – affects one’s destiny, can be influenced through individual actions and rituals.</a:t>
            </a:r>
          </a:p>
          <a:p>
            <a:pPr>
              <a:spcBef>
                <a:spcPct val="50000"/>
              </a:spcBef>
              <a:buFontTx/>
              <a:buChar char="•"/>
            </a:pPr>
            <a:r>
              <a:rPr lang="en-US" sz="2800" u="sng"/>
              <a:t>Egwugwu</a:t>
            </a:r>
            <a:r>
              <a:rPr lang="en-US" sz="2800"/>
              <a:t> – masked, ancestral spirits of the clan who appear during certain rituals.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Igbo Images</a:t>
            </a:r>
          </a:p>
        </p:txBody>
      </p:sp>
      <p:sp>
        <p:nvSpPr>
          <p:cNvPr id="18435" name="Rectangle 3"/>
          <p:cNvSpPr>
            <a:spLocks noGrp="1" noChangeArrowheads="1"/>
          </p:cNvSpPr>
          <p:nvPr>
            <p:ph type="body" idx="1"/>
          </p:nvPr>
        </p:nvSpPr>
        <p:spPr/>
        <p:txBody>
          <a:bodyPr/>
          <a:lstStyle/>
          <a:p>
            <a:pPr eaLnBrk="1" hangingPunct="1">
              <a:buFontTx/>
              <a:buNone/>
            </a:pPr>
            <a:r>
              <a:rPr lang="en-US" sz="2400" b="1" smtClean="0"/>
              <a:t>Villager performing</a:t>
            </a:r>
          </a:p>
          <a:p>
            <a:pPr eaLnBrk="1" hangingPunct="1">
              <a:buFontTx/>
              <a:buNone/>
            </a:pPr>
            <a:r>
              <a:rPr lang="en-US" sz="2400" b="1" smtClean="0"/>
              <a:t>role of egwugwu</a:t>
            </a:r>
          </a:p>
        </p:txBody>
      </p:sp>
      <p:pic>
        <p:nvPicPr>
          <p:cNvPr id="18436" name="Picture 4"/>
          <p:cNvPicPr>
            <a:picLocks noChangeAspect="1" noChangeArrowheads="1"/>
          </p:cNvPicPr>
          <p:nvPr/>
        </p:nvPicPr>
        <p:blipFill>
          <a:blip r:embed="rId2"/>
          <a:srcRect/>
          <a:stretch>
            <a:fillRect/>
          </a:stretch>
        </p:blipFill>
        <p:spPr bwMode="auto">
          <a:xfrm>
            <a:off x="4572000" y="1219200"/>
            <a:ext cx="3744913" cy="5267325"/>
          </a:xfrm>
          <a:prstGeom prst="rect">
            <a:avLst/>
          </a:prstGeom>
          <a:noFill/>
          <a:ln w="9525">
            <a:noFill/>
            <a:miter lim="800000"/>
            <a:headEnd/>
            <a:tailEnd/>
          </a:ln>
        </p:spPr>
      </p:pic>
      <p:pic>
        <p:nvPicPr>
          <p:cNvPr id="18437" name="Picture 5"/>
          <p:cNvPicPr>
            <a:picLocks noChangeAspect="1" noChangeArrowheads="1"/>
          </p:cNvPicPr>
          <p:nvPr/>
        </p:nvPicPr>
        <p:blipFill>
          <a:blip r:embed="rId3"/>
          <a:srcRect/>
          <a:stretch>
            <a:fillRect/>
          </a:stretch>
        </p:blipFill>
        <p:spPr bwMode="auto">
          <a:xfrm>
            <a:off x="685800" y="2819400"/>
            <a:ext cx="34448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pPr eaLnBrk="1" hangingPunct="1"/>
            <a:r>
              <a:rPr lang="en-US" b="1" smtClean="0"/>
              <a:t>Igbo Images</a:t>
            </a:r>
          </a:p>
        </p:txBody>
      </p:sp>
      <p:sp>
        <p:nvSpPr>
          <p:cNvPr id="19459" name="Rectangle 3"/>
          <p:cNvSpPr>
            <a:spLocks noGrp="1" noChangeArrowheads="1"/>
          </p:cNvSpPr>
          <p:nvPr>
            <p:ph type="body" idx="1"/>
          </p:nvPr>
        </p:nvSpPr>
        <p:spPr>
          <a:xfrm>
            <a:off x="228600" y="990600"/>
            <a:ext cx="3429000" cy="5135563"/>
          </a:xfrm>
        </p:spPr>
        <p:txBody>
          <a:bodyPr/>
          <a:lstStyle/>
          <a:p>
            <a:pPr eaLnBrk="1" hangingPunct="1">
              <a:buFontTx/>
              <a:buNone/>
            </a:pPr>
            <a:r>
              <a:rPr lang="en-US" sz="3600" smtClean="0"/>
              <a:t>  </a:t>
            </a:r>
            <a:r>
              <a:rPr lang="en-US" smtClean="0"/>
              <a:t>Traditional </a:t>
            </a:r>
            <a:r>
              <a:rPr lang="en-US" i="1" smtClean="0"/>
              <a:t>dibia</a:t>
            </a:r>
            <a:r>
              <a:rPr lang="en-US" smtClean="0"/>
              <a:t>, a medicine man or healer.</a:t>
            </a:r>
          </a:p>
        </p:txBody>
      </p:sp>
      <p:pic>
        <p:nvPicPr>
          <p:cNvPr id="19460" name="Picture 4"/>
          <p:cNvPicPr>
            <a:picLocks noChangeAspect="1" noChangeArrowheads="1"/>
          </p:cNvPicPr>
          <p:nvPr/>
        </p:nvPicPr>
        <p:blipFill>
          <a:blip r:embed="rId2"/>
          <a:srcRect/>
          <a:stretch>
            <a:fillRect/>
          </a:stretch>
        </p:blipFill>
        <p:spPr bwMode="auto">
          <a:xfrm>
            <a:off x="3962400" y="1219200"/>
            <a:ext cx="5029200" cy="4924425"/>
          </a:xfrm>
          <a:prstGeom prst="rect">
            <a:avLst/>
          </a:prstGeom>
          <a:noFill/>
          <a:ln w="9525">
            <a:noFill/>
            <a:miter lim="800000"/>
            <a:headEnd/>
            <a:tailEnd/>
          </a:ln>
        </p:spPr>
      </p:pic>
      <p:pic>
        <p:nvPicPr>
          <p:cNvPr id="19461" name="Picture 5"/>
          <p:cNvPicPr>
            <a:picLocks noChangeAspect="1" noChangeArrowheads="1"/>
          </p:cNvPicPr>
          <p:nvPr/>
        </p:nvPicPr>
        <p:blipFill>
          <a:blip r:embed="rId3"/>
          <a:srcRect/>
          <a:stretch>
            <a:fillRect/>
          </a:stretch>
        </p:blipFill>
        <p:spPr bwMode="auto">
          <a:xfrm>
            <a:off x="457200" y="2971800"/>
            <a:ext cx="3305175" cy="314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228600"/>
            <a:ext cx="8229600" cy="1143000"/>
          </a:xfrm>
          <a:solidFill>
            <a:srgbClr val="FFFF99"/>
          </a:solidFill>
        </p:spPr>
        <p:txBody>
          <a:bodyPr/>
          <a:lstStyle/>
          <a:p>
            <a:pPr eaLnBrk="1" hangingPunct="1"/>
            <a:r>
              <a:rPr lang="en-US" sz="4000" smtClean="0"/>
              <a:t>Chinua Achebe</a:t>
            </a:r>
            <a:br>
              <a:rPr lang="en-US" sz="4000" smtClean="0"/>
            </a:br>
            <a:r>
              <a:rPr lang="en-US" sz="4000" smtClean="0"/>
              <a:t>(Shin’wa Ach-ab-ba)</a:t>
            </a:r>
          </a:p>
        </p:txBody>
      </p:sp>
      <p:sp>
        <p:nvSpPr>
          <p:cNvPr id="3075" name="Rectangle 5"/>
          <p:cNvSpPr>
            <a:spLocks noGrp="1" noChangeArrowheads="1"/>
          </p:cNvSpPr>
          <p:nvPr>
            <p:ph sz="half" idx="1"/>
          </p:nvPr>
        </p:nvSpPr>
        <p:spPr/>
        <p:txBody>
          <a:bodyPr/>
          <a:lstStyle/>
          <a:p>
            <a:pPr eaLnBrk="1" hangingPunct="1"/>
            <a:endParaRPr lang="en-US" smtClean="0"/>
          </a:p>
        </p:txBody>
      </p:sp>
      <p:pic>
        <p:nvPicPr>
          <p:cNvPr id="3076" name="Picture 6"/>
          <p:cNvPicPr>
            <a:picLocks noGrp="1" noChangeAspect="1" noChangeArrowheads="1"/>
          </p:cNvPicPr>
          <p:nvPr>
            <p:ph sz="half" idx="2"/>
          </p:nvPr>
        </p:nvPicPr>
        <p:blipFill>
          <a:blip r:embed="rId2"/>
          <a:srcRect/>
          <a:stretch>
            <a:fillRect/>
          </a:stretch>
        </p:blipFill>
        <p:spPr>
          <a:xfrm>
            <a:off x="5181600" y="1447800"/>
            <a:ext cx="3810000" cy="5410200"/>
          </a:xfrm>
        </p:spPr>
      </p:pic>
      <p:sp>
        <p:nvSpPr>
          <p:cNvPr id="3077" name="Text Box 8"/>
          <p:cNvSpPr txBox="1">
            <a:spLocks noChangeArrowheads="1"/>
          </p:cNvSpPr>
          <p:nvPr/>
        </p:nvSpPr>
        <p:spPr bwMode="auto">
          <a:xfrm>
            <a:off x="457200" y="1600200"/>
            <a:ext cx="4114800" cy="4703763"/>
          </a:xfrm>
          <a:prstGeom prst="rect">
            <a:avLst/>
          </a:prstGeom>
          <a:solidFill>
            <a:srgbClr val="FFFF99"/>
          </a:solidFill>
          <a:ln w="9525">
            <a:noFill/>
            <a:miter lim="800000"/>
            <a:headEnd/>
            <a:tailEnd/>
          </a:ln>
        </p:spPr>
        <p:txBody>
          <a:bodyPr>
            <a:spAutoFit/>
          </a:bodyPr>
          <a:lstStyle/>
          <a:p>
            <a:pPr>
              <a:spcBef>
                <a:spcPct val="50000"/>
              </a:spcBef>
              <a:buFontTx/>
              <a:buChar char="•"/>
            </a:pPr>
            <a:r>
              <a:rPr lang="en-US" sz="2400"/>
              <a:t> Born 1930 in Nigeria</a:t>
            </a:r>
          </a:p>
          <a:p>
            <a:pPr>
              <a:spcBef>
                <a:spcPct val="50000"/>
              </a:spcBef>
              <a:buFontTx/>
              <a:buChar char="•"/>
            </a:pPr>
            <a:r>
              <a:rPr lang="en-US" sz="2400"/>
              <a:t>  Writes about the     breakdown of traditional African Culture in the face of European Colonization in the 1800s.</a:t>
            </a:r>
          </a:p>
          <a:p>
            <a:pPr>
              <a:spcBef>
                <a:spcPct val="50000"/>
              </a:spcBef>
              <a:buFontTx/>
              <a:buChar char="•"/>
            </a:pPr>
            <a:r>
              <a:rPr lang="en-US" sz="2400"/>
              <a:t> Sought to educate his fellow Nigerians about their culture and traditions.</a:t>
            </a:r>
          </a:p>
          <a:p>
            <a:pPr>
              <a:spcBef>
                <a:spcPct val="50000"/>
              </a:spcBef>
            </a:pPr>
            <a:endParaRPr lang="en-US" sz="2400"/>
          </a:p>
          <a:p>
            <a:pPr>
              <a:spcBef>
                <a:spcPct val="50000"/>
              </a:spcBef>
              <a:buFontTx/>
              <a:buChar cha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FF99"/>
          </a:solidFill>
        </p:spPr>
        <p:txBody>
          <a:bodyPr/>
          <a:lstStyle/>
          <a:p>
            <a:pPr eaLnBrk="1" hangingPunct="1"/>
            <a:r>
              <a:rPr lang="en-US" smtClean="0"/>
              <a:t>Author’s Purpose</a:t>
            </a:r>
          </a:p>
        </p:txBody>
      </p:sp>
      <p:sp>
        <p:nvSpPr>
          <p:cNvPr id="4099" name="Rectangle 3"/>
          <p:cNvSpPr>
            <a:spLocks noGrp="1" noChangeArrowheads="1"/>
          </p:cNvSpPr>
          <p:nvPr>
            <p:ph type="body" idx="1"/>
          </p:nvPr>
        </p:nvSpPr>
        <p:spPr/>
        <p:txBody>
          <a:bodyPr/>
          <a:lstStyle/>
          <a:p>
            <a:pPr eaLnBrk="1" hangingPunct="1"/>
            <a:endParaRPr lang="en-US" smtClean="0"/>
          </a:p>
        </p:txBody>
      </p:sp>
      <p:sp>
        <p:nvSpPr>
          <p:cNvPr id="4100" name="Text Box 4"/>
          <p:cNvSpPr txBox="1">
            <a:spLocks noChangeArrowheads="1"/>
          </p:cNvSpPr>
          <p:nvPr/>
        </p:nvSpPr>
        <p:spPr bwMode="auto">
          <a:xfrm>
            <a:off x="457200" y="1600200"/>
            <a:ext cx="8153400" cy="4745038"/>
          </a:xfrm>
          <a:prstGeom prst="rect">
            <a:avLst/>
          </a:prstGeom>
          <a:solidFill>
            <a:srgbClr val="FFFF99"/>
          </a:solidFill>
          <a:ln w="9525">
            <a:noFill/>
            <a:miter lim="800000"/>
            <a:headEnd/>
            <a:tailEnd/>
          </a:ln>
        </p:spPr>
        <p:txBody>
          <a:bodyPr>
            <a:spAutoFit/>
          </a:bodyPr>
          <a:lstStyle/>
          <a:p>
            <a:pPr>
              <a:spcBef>
                <a:spcPct val="50000"/>
              </a:spcBef>
            </a:pPr>
            <a:endParaRPr lang="en-US" sz="1000"/>
          </a:p>
          <a:p>
            <a:pPr>
              <a:spcBef>
                <a:spcPct val="50000"/>
              </a:spcBef>
            </a:pPr>
            <a:r>
              <a:rPr lang="en-US" sz="2800"/>
              <a:t>His first novel, </a:t>
            </a:r>
            <a:r>
              <a:rPr lang="en-US" sz="2800" i="1"/>
              <a:t>Things Fall Apart</a:t>
            </a:r>
            <a:r>
              <a:rPr lang="en-US" sz="2800"/>
              <a:t>, depicts the confrontation between the Igbo people of Southeast Nigeria and the British who came to colonize them.</a:t>
            </a:r>
          </a:p>
          <a:p>
            <a:pPr>
              <a:spcBef>
                <a:spcPct val="50000"/>
              </a:spcBef>
            </a:pPr>
            <a:endParaRPr lang="en-US" sz="1000"/>
          </a:p>
          <a:p>
            <a:pPr>
              <a:spcBef>
                <a:spcPct val="50000"/>
              </a:spcBef>
            </a:pPr>
            <a:r>
              <a:rPr lang="en-US" sz="2800"/>
              <a:t>“Achebe tells the story from an African point of view, showing that the Igbo were not "savages” needing to be civilized, as the European conquerors believed, but intelligent human beings with a stable, ordered society and rich tradition.”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a:xfrm>
            <a:off x="685800" y="1828800"/>
            <a:ext cx="8229600" cy="4525963"/>
          </a:xfrm>
          <a:solidFill>
            <a:srgbClr val="FFFF99"/>
          </a:solidFill>
        </p:spPr>
        <p:txBody>
          <a:bodyPr/>
          <a:lstStyle/>
          <a:p>
            <a:pPr eaLnBrk="1" hangingPunct="1">
              <a:lnSpc>
                <a:spcPct val="90000"/>
              </a:lnSpc>
            </a:pPr>
            <a:r>
              <a:rPr lang="en-US" sz="2800" smtClean="0"/>
              <a:t>Achebe was raised as a devout Christian.</a:t>
            </a:r>
          </a:p>
          <a:p>
            <a:pPr eaLnBrk="1" hangingPunct="1">
              <a:lnSpc>
                <a:spcPct val="90000"/>
              </a:lnSpc>
              <a:buFontTx/>
              <a:buNone/>
            </a:pPr>
            <a:endParaRPr lang="en-US" sz="1000" smtClean="0"/>
          </a:p>
          <a:p>
            <a:pPr eaLnBrk="1" hangingPunct="1">
              <a:lnSpc>
                <a:spcPct val="90000"/>
              </a:lnSpc>
            </a:pPr>
            <a:r>
              <a:rPr lang="en-US" sz="2800" smtClean="0"/>
              <a:t>His father was a teacher in a missionary school. </a:t>
            </a:r>
          </a:p>
          <a:p>
            <a:pPr eaLnBrk="1" hangingPunct="1">
              <a:lnSpc>
                <a:spcPct val="90000"/>
              </a:lnSpc>
            </a:pPr>
            <a:endParaRPr lang="en-US" sz="1000" smtClean="0"/>
          </a:p>
          <a:p>
            <a:pPr eaLnBrk="1" hangingPunct="1">
              <a:lnSpc>
                <a:spcPct val="90000"/>
              </a:lnSpc>
            </a:pPr>
            <a:r>
              <a:rPr lang="en-US" sz="2800" smtClean="0"/>
              <a:t> Achebe recalls that his family called themselves “the people of the church” and thought of non-Christians – including Achebe’s uncle, who still practiced traditional religion – as “heathen” or “the people of nothing.”</a:t>
            </a:r>
          </a:p>
          <a:p>
            <a:pPr eaLnBrk="1" hangingPunct="1">
              <a:lnSpc>
                <a:spcPct val="90000"/>
              </a:lnSpc>
            </a:pPr>
            <a:endParaRPr lang="en-US" sz="1000" smtClean="0"/>
          </a:p>
          <a:p>
            <a:pPr eaLnBrk="1" hangingPunct="1">
              <a:lnSpc>
                <a:spcPct val="90000"/>
              </a:lnSpc>
            </a:pPr>
            <a:r>
              <a:rPr lang="en-US" sz="2800" smtClean="0"/>
              <a:t>Achebe later rejected this thought, along with his European name “Albert.”</a:t>
            </a:r>
          </a:p>
        </p:txBody>
      </p:sp>
      <p:sp>
        <p:nvSpPr>
          <p:cNvPr id="5124" name="Rectangle 4"/>
          <p:cNvSpPr>
            <a:spLocks noChangeArrowheads="1"/>
          </p:cNvSpPr>
          <p:nvPr/>
        </p:nvSpPr>
        <p:spPr bwMode="auto">
          <a:xfrm>
            <a:off x="609600" y="427038"/>
            <a:ext cx="8229600" cy="1143000"/>
          </a:xfrm>
          <a:prstGeom prst="rect">
            <a:avLst/>
          </a:prstGeom>
          <a:solidFill>
            <a:srgbClr val="FFFF99"/>
          </a:solidFill>
          <a:ln w="9525">
            <a:noFill/>
            <a:miter lim="800000"/>
            <a:headEnd/>
            <a:tailEnd/>
          </a:ln>
        </p:spPr>
        <p:txBody>
          <a:bodyPr anchor="ctr"/>
          <a:lstStyle/>
          <a:p>
            <a:r>
              <a:rPr lang="en-US" sz="4400">
                <a:solidFill>
                  <a:schemeClr val="tx2"/>
                </a:solidFill>
              </a:rPr>
              <a:t>Author’s Background</a:t>
            </a:r>
          </a:p>
        </p:txBody>
      </p:sp>
      <p:pic>
        <p:nvPicPr>
          <p:cNvPr id="5125" name="Picture 5"/>
          <p:cNvPicPr>
            <a:picLocks noChangeAspect="1" noChangeArrowheads="1"/>
          </p:cNvPicPr>
          <p:nvPr/>
        </p:nvPicPr>
        <p:blipFill>
          <a:blip r:embed="rId2"/>
          <a:srcRect/>
          <a:stretch>
            <a:fillRect/>
          </a:stretch>
        </p:blipFill>
        <p:spPr bwMode="auto">
          <a:xfrm>
            <a:off x="6324600" y="0"/>
            <a:ext cx="2286000" cy="166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FFF99"/>
          </a:solidFill>
        </p:spPr>
        <p:txBody>
          <a:bodyPr/>
          <a:lstStyle/>
          <a:p>
            <a:pPr eaLnBrk="1" hangingPunct="1"/>
            <a:r>
              <a:rPr lang="en-US" smtClean="0"/>
              <a:t>Author’s Work</a:t>
            </a:r>
          </a:p>
        </p:txBody>
      </p:sp>
      <p:sp>
        <p:nvSpPr>
          <p:cNvPr id="6147" name="Rectangle 3"/>
          <p:cNvSpPr>
            <a:spLocks noGrp="1" noChangeArrowheads="1"/>
          </p:cNvSpPr>
          <p:nvPr>
            <p:ph type="body" idx="1"/>
          </p:nvPr>
        </p:nvSpPr>
        <p:spPr>
          <a:xfrm>
            <a:off x="457200" y="1600200"/>
            <a:ext cx="8229600" cy="5029200"/>
          </a:xfrm>
          <a:solidFill>
            <a:srgbClr val="FFFF99"/>
          </a:solidFill>
        </p:spPr>
        <p:txBody>
          <a:bodyPr/>
          <a:lstStyle/>
          <a:p>
            <a:pPr eaLnBrk="1" hangingPunct="1">
              <a:lnSpc>
                <a:spcPct val="90000"/>
              </a:lnSpc>
            </a:pPr>
            <a:r>
              <a:rPr lang="en-US" sz="2800" smtClean="0"/>
              <a:t>Achebe left during the Nigerian Civil War of Independence (1967) to travel Europe and America to educate people about the cause.</a:t>
            </a:r>
          </a:p>
          <a:p>
            <a:pPr eaLnBrk="1" hangingPunct="1">
              <a:lnSpc>
                <a:spcPct val="90000"/>
              </a:lnSpc>
              <a:buFontTx/>
              <a:buNone/>
            </a:pPr>
            <a:endParaRPr lang="en-US" sz="2800" smtClean="0"/>
          </a:p>
          <a:p>
            <a:pPr eaLnBrk="1" hangingPunct="1">
              <a:lnSpc>
                <a:spcPct val="90000"/>
              </a:lnSpc>
            </a:pPr>
            <a:r>
              <a:rPr lang="en-US" sz="2800" smtClean="0"/>
              <a:t>In 1990, a car accident in Nigeria leaves Achebe paralyzed.  He accepts a position to teach college in New York state.</a:t>
            </a:r>
          </a:p>
          <a:p>
            <a:pPr eaLnBrk="1" hangingPunct="1">
              <a:lnSpc>
                <a:spcPct val="90000"/>
              </a:lnSpc>
              <a:buFontTx/>
              <a:buNone/>
            </a:pPr>
            <a:endParaRPr lang="en-US" sz="2800" smtClean="0"/>
          </a:p>
          <a:p>
            <a:pPr eaLnBrk="1" hangingPunct="1">
              <a:lnSpc>
                <a:spcPct val="90000"/>
              </a:lnSpc>
            </a:pPr>
            <a:r>
              <a:rPr lang="en-US" sz="2800" smtClean="0"/>
              <a:t>He extends his stay in the U.S., due to the military coups in Nigeria in 1993 and recent corruption in the government.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solidFill>
            <a:srgbClr val="FFFF99"/>
          </a:solidFill>
        </p:spPr>
        <p:txBody>
          <a:bodyPr/>
          <a:lstStyle/>
          <a:p>
            <a:pPr eaLnBrk="1" hangingPunct="1"/>
            <a:r>
              <a:rPr lang="en-US" smtClean="0"/>
              <a:t>Achebe’s Style</a:t>
            </a:r>
          </a:p>
        </p:txBody>
      </p:sp>
      <p:sp>
        <p:nvSpPr>
          <p:cNvPr id="7171" name="Rectangle 5"/>
          <p:cNvSpPr>
            <a:spLocks noGrp="1" noChangeArrowheads="1"/>
          </p:cNvSpPr>
          <p:nvPr>
            <p:ph sz="half" idx="1"/>
          </p:nvPr>
        </p:nvSpPr>
        <p:spPr/>
        <p:txBody>
          <a:bodyPr/>
          <a:lstStyle/>
          <a:p>
            <a:pPr eaLnBrk="1" hangingPunct="1"/>
            <a:endParaRPr lang="en-US" sz="2800" smtClean="0"/>
          </a:p>
        </p:txBody>
      </p:sp>
      <p:pic>
        <p:nvPicPr>
          <p:cNvPr id="7172" name="Picture 6"/>
          <p:cNvPicPr>
            <a:picLocks noGrp="1" noChangeAspect="1" noChangeArrowheads="1"/>
          </p:cNvPicPr>
          <p:nvPr>
            <p:ph sz="quarter" idx="2"/>
          </p:nvPr>
        </p:nvPicPr>
        <p:blipFill>
          <a:blip r:embed="rId2"/>
          <a:srcRect/>
          <a:stretch>
            <a:fillRect/>
          </a:stretch>
        </p:blipFill>
        <p:spPr>
          <a:xfrm>
            <a:off x="4800600" y="1524000"/>
            <a:ext cx="2667000" cy="2530475"/>
          </a:xfrm>
        </p:spPr>
      </p:pic>
      <p:sp>
        <p:nvSpPr>
          <p:cNvPr id="7173" name="Rectangle 7"/>
          <p:cNvSpPr>
            <a:spLocks noGrp="1" noChangeArrowheads="1"/>
          </p:cNvSpPr>
          <p:nvPr>
            <p:ph sz="quarter" idx="3"/>
          </p:nvPr>
        </p:nvSpPr>
        <p:spPr>
          <a:xfrm>
            <a:off x="4800600" y="4191000"/>
            <a:ext cx="4038600" cy="2187575"/>
          </a:xfrm>
          <a:solidFill>
            <a:srgbClr val="FFFF99"/>
          </a:solidFill>
        </p:spPr>
        <p:txBody>
          <a:bodyPr/>
          <a:lstStyle/>
          <a:p>
            <a:pPr eaLnBrk="1" hangingPunct="1"/>
            <a:r>
              <a:rPr lang="en-US" sz="2400" smtClean="0"/>
              <a:t>Achebe is a </a:t>
            </a:r>
            <a:r>
              <a:rPr lang="en-US" sz="2400" i="1" smtClean="0"/>
              <a:t>“social novelist.”  </a:t>
            </a:r>
            <a:r>
              <a:rPr lang="en-US" sz="2400" smtClean="0"/>
              <a:t>He believes in the power of literature to create social change.</a:t>
            </a:r>
            <a:endParaRPr lang="en-US" sz="2400" i="1" smtClean="0"/>
          </a:p>
          <a:p>
            <a:pPr eaLnBrk="1" hangingPunct="1"/>
            <a:endParaRPr lang="en-US" sz="2400" smtClean="0"/>
          </a:p>
        </p:txBody>
      </p:sp>
      <p:sp>
        <p:nvSpPr>
          <p:cNvPr id="7174" name="Text Box 8"/>
          <p:cNvSpPr txBox="1">
            <a:spLocks noChangeArrowheads="1"/>
          </p:cNvSpPr>
          <p:nvPr/>
        </p:nvSpPr>
        <p:spPr bwMode="auto">
          <a:xfrm>
            <a:off x="457200" y="1600200"/>
            <a:ext cx="4038600" cy="4875213"/>
          </a:xfrm>
          <a:prstGeom prst="rect">
            <a:avLst/>
          </a:prstGeom>
          <a:solidFill>
            <a:srgbClr val="FFFF99"/>
          </a:solidFill>
          <a:ln w="9525">
            <a:noFill/>
            <a:miter lim="800000"/>
            <a:headEnd/>
            <a:tailEnd/>
          </a:ln>
        </p:spPr>
        <p:txBody>
          <a:bodyPr>
            <a:spAutoFit/>
          </a:bodyPr>
          <a:lstStyle/>
          <a:p>
            <a:pPr>
              <a:lnSpc>
                <a:spcPct val="90000"/>
              </a:lnSpc>
              <a:spcBef>
                <a:spcPct val="20000"/>
              </a:spcBef>
            </a:pPr>
            <a:r>
              <a:rPr lang="en-US" sz="2400"/>
              <a:t>Achebe blends a formal European style of writing (the novel) with African story-telling</a:t>
            </a:r>
          </a:p>
          <a:p>
            <a:pPr>
              <a:spcBef>
                <a:spcPct val="50000"/>
              </a:spcBef>
            </a:pPr>
            <a:r>
              <a:rPr lang="en-US" sz="2400"/>
              <a:t>He influenced other African writers and  pioneered a new literary style using </a:t>
            </a:r>
          </a:p>
          <a:p>
            <a:pPr>
              <a:spcBef>
                <a:spcPct val="50000"/>
              </a:spcBef>
              <a:buFontTx/>
              <a:buChar char="-"/>
            </a:pPr>
            <a:r>
              <a:rPr lang="en-US" sz="2400"/>
              <a:t>Traditional idioms</a:t>
            </a:r>
          </a:p>
          <a:p>
            <a:pPr>
              <a:spcBef>
                <a:spcPct val="50000"/>
              </a:spcBef>
              <a:buFontTx/>
              <a:buChar char="-"/>
            </a:pPr>
            <a:r>
              <a:rPr lang="en-US" sz="2400"/>
              <a:t>Folk tales</a:t>
            </a:r>
          </a:p>
          <a:p>
            <a:pPr>
              <a:spcBef>
                <a:spcPct val="50000"/>
              </a:spcBef>
              <a:buFontTx/>
              <a:buChar char="-"/>
            </a:pPr>
            <a:r>
              <a:rPr lang="en-US" sz="2400"/>
              <a:t>Proverbs</a:t>
            </a:r>
          </a:p>
          <a:p>
            <a:pPr>
              <a:spcBef>
                <a:spcPct val="50000"/>
              </a:spcBef>
              <a:buFontTx/>
              <a:buChar char="-"/>
            </a:pPr>
            <a:endParaRPr lang="en-US" sz="2400"/>
          </a:p>
        </p:txBody>
      </p:sp>
      <p:sp>
        <p:nvSpPr>
          <p:cNvPr id="7175" name="Text Box 9"/>
          <p:cNvSpPr txBox="1">
            <a:spLocks noChangeArrowheads="1"/>
          </p:cNvSpPr>
          <p:nvPr/>
        </p:nvSpPr>
        <p:spPr bwMode="auto">
          <a:xfrm>
            <a:off x="4800600" y="4191000"/>
            <a:ext cx="4038600" cy="392113"/>
          </a:xfrm>
          <a:prstGeom prst="rect">
            <a:avLst/>
          </a:prstGeom>
          <a:noFill/>
          <a:ln w="25400">
            <a:solidFill>
              <a:schemeClr val="tx1"/>
            </a:solidFill>
            <a:miter lim="800000"/>
            <a:headEnd/>
            <a:tailEnd/>
          </a:ln>
        </p:spPr>
        <p:txBody>
          <a:bodyPr>
            <a:spAutoFit/>
          </a:bodyPr>
          <a:lstStyle/>
          <a:p>
            <a:pPr>
              <a:spcBef>
                <a:spcPct val="50000"/>
              </a:spcBef>
            </a:pPr>
            <a:endParaRPr lang="en-US"/>
          </a:p>
        </p:txBody>
      </p:sp>
      <p:pic>
        <p:nvPicPr>
          <p:cNvPr id="7176" name="Picture 10"/>
          <p:cNvPicPr>
            <a:picLocks noChangeAspect="1" noChangeArrowheads="1"/>
          </p:cNvPicPr>
          <p:nvPr/>
        </p:nvPicPr>
        <p:blipFill>
          <a:blip r:embed="rId3"/>
          <a:srcRect/>
          <a:stretch>
            <a:fillRect/>
          </a:stretch>
        </p:blipFill>
        <p:spPr bwMode="auto">
          <a:xfrm>
            <a:off x="7696200" y="1905000"/>
            <a:ext cx="119062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33"/>
            </a:gs>
            <a:gs pos="100000">
              <a:srgbClr val="764718"/>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143000"/>
          </a:xfrm>
        </p:spPr>
        <p:txBody>
          <a:bodyPr/>
          <a:lstStyle/>
          <a:p>
            <a:pPr eaLnBrk="1" hangingPunct="1"/>
            <a:r>
              <a:rPr lang="en-US" sz="4000" smtClean="0">
                <a:latin typeface="Wide Latin" charset="0"/>
              </a:rPr>
              <a:t>Background on Nigeria</a:t>
            </a:r>
          </a:p>
        </p:txBody>
      </p:sp>
      <p:sp>
        <p:nvSpPr>
          <p:cNvPr id="8195" name="Rectangle 3"/>
          <p:cNvSpPr>
            <a:spLocks noGrp="1" noChangeArrowheads="1"/>
          </p:cNvSpPr>
          <p:nvPr>
            <p:ph type="body" idx="1"/>
          </p:nvPr>
        </p:nvSpPr>
        <p:spPr>
          <a:xfrm>
            <a:off x="457200" y="1219200"/>
            <a:ext cx="4800600" cy="5410200"/>
          </a:xfrm>
        </p:spPr>
        <p:txBody>
          <a:bodyPr/>
          <a:lstStyle/>
          <a:p>
            <a:pPr eaLnBrk="1" hangingPunct="1">
              <a:buFontTx/>
              <a:buNone/>
            </a:pPr>
            <a:endParaRPr lang="en-US" b="1" smtClean="0"/>
          </a:p>
          <a:p>
            <a:pPr eaLnBrk="1" hangingPunct="1"/>
            <a:r>
              <a:rPr lang="en-US" sz="2400" b="1" smtClean="0"/>
              <a:t>History dates to Nok culture of 400 B.C.</a:t>
            </a:r>
          </a:p>
          <a:p>
            <a:pPr eaLnBrk="1" hangingPunct="1">
              <a:buFontTx/>
              <a:buNone/>
            </a:pPr>
            <a:endParaRPr lang="en-US" sz="2400" b="1" smtClean="0"/>
          </a:p>
          <a:p>
            <a:pPr eaLnBrk="1" hangingPunct="1"/>
            <a:r>
              <a:rPr lang="en-US" sz="2400" b="1" smtClean="0"/>
              <a:t>The Niger River divides country into three major regions.  The country is as large as Texas, Louisiana and Mississippi combined.</a:t>
            </a:r>
          </a:p>
          <a:p>
            <a:pPr eaLnBrk="1" hangingPunct="1">
              <a:buFontTx/>
              <a:buNone/>
            </a:pPr>
            <a:endParaRPr lang="en-US" sz="2400" b="1" smtClean="0"/>
          </a:p>
          <a:p>
            <a:pPr eaLnBrk="1" hangingPunct="1">
              <a:buFontTx/>
              <a:buNone/>
            </a:pPr>
            <a:endParaRPr lang="en-US" smtClean="0"/>
          </a:p>
        </p:txBody>
      </p:sp>
      <p:pic>
        <p:nvPicPr>
          <p:cNvPr id="8196" name="Picture 4"/>
          <p:cNvPicPr>
            <a:picLocks noChangeAspect="1" noChangeArrowheads="1"/>
          </p:cNvPicPr>
          <p:nvPr/>
        </p:nvPicPr>
        <p:blipFill>
          <a:blip r:embed="rId2"/>
          <a:srcRect/>
          <a:stretch>
            <a:fillRect/>
          </a:stretch>
        </p:blipFill>
        <p:spPr bwMode="auto">
          <a:xfrm>
            <a:off x="5715000" y="1371600"/>
            <a:ext cx="313372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a:srcRect/>
          <a:stretch>
            <a:fillRect/>
          </a:stretch>
        </p:blipFill>
        <p:spPr bwMode="auto">
          <a:xfrm>
            <a:off x="228600" y="457200"/>
            <a:ext cx="3352800" cy="3113088"/>
          </a:xfrm>
          <a:prstGeom prst="rect">
            <a:avLst/>
          </a:prstGeom>
          <a:noFill/>
          <a:ln w="9525">
            <a:noFill/>
            <a:miter lim="800000"/>
            <a:headEnd/>
            <a:tailEnd/>
          </a:ln>
        </p:spPr>
      </p:pic>
      <p:pic>
        <p:nvPicPr>
          <p:cNvPr id="9219" name="Picture 7"/>
          <p:cNvPicPr>
            <a:picLocks noChangeAspect="1" noChangeArrowheads="1"/>
          </p:cNvPicPr>
          <p:nvPr/>
        </p:nvPicPr>
        <p:blipFill>
          <a:blip r:embed="rId3"/>
          <a:srcRect/>
          <a:stretch>
            <a:fillRect/>
          </a:stretch>
        </p:blipFill>
        <p:spPr bwMode="auto">
          <a:xfrm>
            <a:off x="2971800" y="1920875"/>
            <a:ext cx="6172200" cy="4937125"/>
          </a:xfrm>
          <a:prstGeom prst="rect">
            <a:avLst/>
          </a:prstGeom>
          <a:noFill/>
          <a:ln w="9525">
            <a:noFill/>
            <a:miter lim="800000"/>
            <a:headEnd/>
            <a:tailEnd/>
          </a:ln>
        </p:spPr>
      </p:pic>
      <p:sp>
        <p:nvSpPr>
          <p:cNvPr id="9220" name="Text Box 8"/>
          <p:cNvSpPr txBox="1">
            <a:spLocks noChangeArrowheads="1"/>
          </p:cNvSpPr>
          <p:nvPr/>
        </p:nvSpPr>
        <p:spPr bwMode="auto">
          <a:xfrm>
            <a:off x="3810000" y="152400"/>
            <a:ext cx="4876800" cy="1160463"/>
          </a:xfrm>
          <a:prstGeom prst="rect">
            <a:avLst/>
          </a:prstGeom>
          <a:solidFill>
            <a:srgbClr val="FFFF99"/>
          </a:solidFill>
          <a:ln w="9525">
            <a:noFill/>
            <a:miter lim="800000"/>
            <a:headEnd/>
            <a:tailEnd/>
          </a:ln>
        </p:spPr>
        <p:txBody>
          <a:bodyPr>
            <a:spAutoFit/>
          </a:bodyPr>
          <a:lstStyle/>
          <a:p>
            <a:pPr>
              <a:spcBef>
                <a:spcPct val="50000"/>
              </a:spcBef>
            </a:pPr>
            <a:r>
              <a:rPr lang="en-US" sz="2800">
                <a:latin typeface="Wide Latin" charset="0"/>
              </a:rPr>
              <a:t>Nigeria Maps</a:t>
            </a:r>
          </a:p>
          <a:p>
            <a:pPr>
              <a:spcBef>
                <a:spcPct val="50000"/>
              </a:spcBef>
            </a:pPr>
            <a:endParaRPr lang="en-US" sz="2800">
              <a:latin typeface="Wide Latin"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33"/>
            </a:gs>
            <a:gs pos="100000">
              <a:srgbClr val="764718"/>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sp>
        <p:nvSpPr>
          <p:cNvPr id="10244" name="Rectangle 4"/>
          <p:cNvSpPr>
            <a:spLocks noChangeArrowheads="1"/>
          </p:cNvSpPr>
          <p:nvPr/>
        </p:nvSpPr>
        <p:spPr bwMode="auto">
          <a:xfrm>
            <a:off x="457200" y="1219200"/>
            <a:ext cx="4191000" cy="5410200"/>
          </a:xfrm>
          <a:prstGeom prst="rect">
            <a:avLst/>
          </a:prstGeom>
          <a:noFill/>
          <a:ln w="9525">
            <a:noFill/>
            <a:miter lim="800000"/>
            <a:headEnd/>
            <a:tailEnd/>
          </a:ln>
        </p:spPr>
        <p:txBody>
          <a:bodyPr/>
          <a:lstStyle/>
          <a:p>
            <a:pPr marL="342900" indent="-342900">
              <a:lnSpc>
                <a:spcPct val="80000"/>
              </a:lnSpc>
              <a:spcBef>
                <a:spcPct val="20000"/>
              </a:spcBef>
            </a:pPr>
            <a:endParaRPr lang="en-US" b="1"/>
          </a:p>
          <a:p>
            <a:pPr marL="342900" indent="-342900">
              <a:lnSpc>
                <a:spcPct val="80000"/>
              </a:lnSpc>
              <a:spcBef>
                <a:spcPct val="20000"/>
              </a:spcBef>
              <a:buFontTx/>
              <a:buChar char="•"/>
            </a:pPr>
            <a:r>
              <a:rPr lang="en-US" sz="2400" b="1"/>
              <a:t>There are over 100 million people in Nigeria today.  The Igbo people are the third largest ethnic group.</a:t>
            </a:r>
          </a:p>
          <a:p>
            <a:pPr marL="342900" indent="-342900">
              <a:lnSpc>
                <a:spcPct val="80000"/>
              </a:lnSpc>
              <a:spcBef>
                <a:spcPct val="20000"/>
              </a:spcBef>
            </a:pPr>
            <a:endParaRPr lang="en-US" sz="2400" b="1"/>
          </a:p>
          <a:p>
            <a:pPr marL="342900" indent="-342900">
              <a:lnSpc>
                <a:spcPct val="80000"/>
              </a:lnSpc>
              <a:spcBef>
                <a:spcPct val="20000"/>
              </a:spcBef>
              <a:buFontTx/>
              <a:buChar char="•"/>
            </a:pPr>
            <a:r>
              <a:rPr lang="en-US" sz="2400" b="1"/>
              <a:t>The Igbo people live in the eastern region – where </a:t>
            </a:r>
            <a:r>
              <a:rPr lang="en-US" sz="2400" b="1" i="1"/>
              <a:t>Things Fall Apart</a:t>
            </a:r>
            <a:r>
              <a:rPr lang="en-US" sz="2400" b="1"/>
              <a:t> is set – near town of Onitsha.</a:t>
            </a:r>
          </a:p>
          <a:p>
            <a:pPr marL="342900" indent="-342900">
              <a:lnSpc>
                <a:spcPct val="80000"/>
              </a:lnSpc>
              <a:spcBef>
                <a:spcPct val="20000"/>
              </a:spcBef>
            </a:pPr>
            <a:endParaRPr lang="en-US" sz="2400" b="1"/>
          </a:p>
          <a:p>
            <a:pPr marL="342900" indent="-342900">
              <a:lnSpc>
                <a:spcPct val="80000"/>
              </a:lnSpc>
              <a:spcBef>
                <a:spcPct val="20000"/>
              </a:spcBef>
              <a:buFontTx/>
              <a:buChar char="•"/>
            </a:pPr>
            <a:r>
              <a:rPr lang="en-US" sz="2400" b="1"/>
              <a:t>The Yoruba live in the west and the Hausa-Fulani, an Islamic people, live in the north.</a:t>
            </a:r>
          </a:p>
          <a:p>
            <a:pPr marL="342900" indent="-342900">
              <a:lnSpc>
                <a:spcPct val="80000"/>
              </a:lnSpc>
              <a:spcBef>
                <a:spcPct val="20000"/>
              </a:spcBef>
              <a:buFontTx/>
              <a:buChar char="•"/>
            </a:pPr>
            <a:endParaRPr lang="en-US" sz="2400" b="1"/>
          </a:p>
          <a:p>
            <a:pPr marL="342900" indent="-342900">
              <a:lnSpc>
                <a:spcPct val="80000"/>
              </a:lnSpc>
              <a:spcBef>
                <a:spcPct val="20000"/>
              </a:spcBef>
            </a:pPr>
            <a:endParaRPr lang="en-US"/>
          </a:p>
        </p:txBody>
      </p:sp>
      <p:sp>
        <p:nvSpPr>
          <p:cNvPr id="10245" name="Rectangle 5"/>
          <p:cNvSpPr>
            <a:spLocks noChangeArrowheads="1"/>
          </p:cNvSpPr>
          <p:nvPr/>
        </p:nvSpPr>
        <p:spPr bwMode="auto">
          <a:xfrm>
            <a:off x="381000" y="0"/>
            <a:ext cx="8229600" cy="1143000"/>
          </a:xfrm>
          <a:prstGeom prst="rect">
            <a:avLst/>
          </a:prstGeom>
          <a:noFill/>
          <a:ln w="9525">
            <a:noFill/>
            <a:miter lim="800000"/>
            <a:headEnd/>
            <a:tailEnd/>
          </a:ln>
        </p:spPr>
        <p:txBody>
          <a:bodyPr anchor="ctr"/>
          <a:lstStyle/>
          <a:p>
            <a:pPr algn="ctr"/>
            <a:r>
              <a:rPr lang="en-US" sz="4000">
                <a:solidFill>
                  <a:schemeClr val="tx2"/>
                </a:solidFill>
                <a:latin typeface="Wide Latin" charset="0"/>
              </a:rPr>
              <a:t>Background on Nigeria</a:t>
            </a:r>
          </a:p>
        </p:txBody>
      </p:sp>
      <p:pic>
        <p:nvPicPr>
          <p:cNvPr id="10246" name="Picture 6"/>
          <p:cNvPicPr>
            <a:picLocks noChangeAspect="1" noChangeArrowheads="1"/>
          </p:cNvPicPr>
          <p:nvPr/>
        </p:nvPicPr>
        <p:blipFill>
          <a:blip r:embed="rId2"/>
          <a:srcRect/>
          <a:stretch>
            <a:fillRect/>
          </a:stretch>
        </p:blipFill>
        <p:spPr bwMode="auto">
          <a:xfrm>
            <a:off x="4619625" y="1524000"/>
            <a:ext cx="42830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2652</TotalTime>
  <Words>756</Words>
  <Application>Microsoft Office PowerPoint</Application>
  <PresentationFormat>On-screen Show (4:3)</PresentationFormat>
  <Paragraphs>90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An Introduction to  Things Fall Apart</vt:lpstr>
      <vt:lpstr>Chinua Achebe (Shin’wa Ach-ab-ba)</vt:lpstr>
      <vt:lpstr>Author’s Purpose</vt:lpstr>
      <vt:lpstr>Slide 4</vt:lpstr>
      <vt:lpstr>Author’s Work</vt:lpstr>
      <vt:lpstr>Achebe’s Style</vt:lpstr>
      <vt:lpstr>Background on Nigeria</vt:lpstr>
      <vt:lpstr>Slide 8</vt:lpstr>
      <vt:lpstr>Slide 9</vt:lpstr>
      <vt:lpstr>Slide 10</vt:lpstr>
      <vt:lpstr>Slide 11</vt:lpstr>
      <vt:lpstr>The Igbo </vt:lpstr>
      <vt:lpstr>Igbo Culture</vt:lpstr>
      <vt:lpstr>Igbo Images</vt:lpstr>
      <vt:lpstr>Igbo Society</vt:lpstr>
      <vt:lpstr>Ibo Religion</vt:lpstr>
      <vt:lpstr>Igbo Images</vt:lpstr>
      <vt:lpstr>Igbo Images</vt:lpstr>
    </vt:vector>
  </TitlesOfParts>
  <Company>Wake Forest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Things Fall Apart</dc:title>
  <dc:creator>Wake Forest</dc:creator>
  <cp:lastModifiedBy>Scott</cp:lastModifiedBy>
  <cp:revision>22</cp:revision>
  <dcterms:created xsi:type="dcterms:W3CDTF">2007-11-14T01:57:24Z</dcterms:created>
  <dcterms:modified xsi:type="dcterms:W3CDTF">2012-11-10T13:53:27Z</dcterms:modified>
</cp:coreProperties>
</file>