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7" r:id="rId2"/>
    <p:sldId id="258" r:id="rId3"/>
    <p:sldId id="293" r:id="rId4"/>
    <p:sldId id="295" r:id="rId5"/>
    <p:sldId id="259" r:id="rId6"/>
    <p:sldId id="260" r:id="rId7"/>
    <p:sldId id="261" r:id="rId8"/>
    <p:sldId id="262" r:id="rId9"/>
    <p:sldId id="294" r:id="rId10"/>
    <p:sldId id="263" r:id="rId11"/>
    <p:sldId id="265" r:id="rId12"/>
    <p:sldId id="266" r:id="rId13"/>
    <p:sldId id="292" r:id="rId14"/>
    <p:sldId id="268" r:id="rId15"/>
    <p:sldId id="269" r:id="rId16"/>
    <p:sldId id="270" r:id="rId17"/>
    <p:sldId id="264" r:id="rId18"/>
    <p:sldId id="271" r:id="rId19"/>
    <p:sldId id="267"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67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867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8676" name="Rectangle 4"/>
          <p:cNvSpPr>
            <a:spLocks noGrp="1" noChangeArrowheads="1"/>
          </p:cNvSpPr>
          <p:nvPr>
            <p:ph type="dt" sz="quarter" idx="2"/>
          </p:nvPr>
        </p:nvSpPr>
        <p:spPr/>
        <p:txBody>
          <a:bodyPr/>
          <a:lstStyle>
            <a:lvl1pPr>
              <a:defRPr/>
            </a:lvl1pPr>
          </a:lstStyle>
          <a:p>
            <a:endParaRPr lang="en-US"/>
          </a:p>
        </p:txBody>
      </p:sp>
      <p:sp>
        <p:nvSpPr>
          <p:cNvPr id="28677" name="Rectangle 5"/>
          <p:cNvSpPr>
            <a:spLocks noGrp="1" noChangeArrowheads="1"/>
          </p:cNvSpPr>
          <p:nvPr>
            <p:ph type="ftr" sz="quarter" idx="3"/>
          </p:nvPr>
        </p:nvSpPr>
        <p:spPr/>
        <p:txBody>
          <a:bodyPr/>
          <a:lstStyle>
            <a:lvl1pPr>
              <a:defRPr/>
            </a:lvl1pPr>
          </a:lstStyle>
          <a:p>
            <a:endParaRPr lang="en-US"/>
          </a:p>
        </p:txBody>
      </p:sp>
      <p:sp>
        <p:nvSpPr>
          <p:cNvPr id="28678" name="Rectangle 6"/>
          <p:cNvSpPr>
            <a:spLocks noGrp="1" noChangeArrowheads="1"/>
          </p:cNvSpPr>
          <p:nvPr>
            <p:ph type="sldNum" sz="quarter" idx="4"/>
          </p:nvPr>
        </p:nvSpPr>
        <p:spPr/>
        <p:txBody>
          <a:bodyPr/>
          <a:lstStyle>
            <a:lvl1pPr>
              <a:defRPr/>
            </a:lvl1pPr>
          </a:lstStyle>
          <a:p>
            <a:fld id="{1B3A395B-2CC7-40D0-9B74-9A6617F5BDC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06DEC1-23FC-4A04-B100-BCC8AD2693A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8546AB-0B90-434F-B29C-1A76B0B3D81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FD0B5F4-6B5A-44D9-A52C-CB5F498428E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74E105-1807-4EF4-83BA-6DAB430CD6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7D9009-493C-45DB-AB72-263B30AA1C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CD5B44-A2F0-4E14-902F-2661306CDD9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77C3303-676E-4089-89CF-1A923A4742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829103-81D9-468F-B4F1-6DCAB46B6C2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8388D26-0488-4484-9554-FE0E23EC74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3D597A3-9D82-47F1-AA21-8CDA826306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BB8BD2-79A1-4A60-9452-3B7B82751E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B2550C-578B-498C-B2CA-9E1065F5FE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230432A5-3A0F-47FB-A02F-284BB6DA3D2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b/b7/Gun-type_fission_weapon_en-labels_thin_lines.svg"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nuketesting.enviroweb.org/hew/Usa/Med/FatMan640c10.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skylighters.org/photos/kiss00.jpg"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history.navy.mil/ac/bikini/88181g.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ienceworld.wolfram.com/biography/photo-credits.html"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wikipedia.org/wiki/Image:Nuclear_fusion_dt_reaction.gif"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47800"/>
            <a:ext cx="8229600" cy="3276600"/>
          </a:xfrm>
        </p:spPr>
        <p:txBody>
          <a:bodyPr/>
          <a:lstStyle/>
          <a:p>
            <a:r>
              <a:rPr lang="en-US" sz="6000" b="1">
                <a:latin typeface="Garamond" pitchFamily="18" charset="0"/>
              </a:rPr>
              <a:t>The Manhattan Project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39738"/>
            <a:ext cx="8077200" cy="1312862"/>
          </a:xfrm>
        </p:spPr>
        <p:txBody>
          <a:bodyPr/>
          <a:lstStyle/>
          <a:p>
            <a:r>
              <a:rPr lang="en-US"/>
              <a:t>Trinity Test</a:t>
            </a:r>
          </a:p>
        </p:txBody>
      </p:sp>
      <p:sp>
        <p:nvSpPr>
          <p:cNvPr id="9219" name="Rectangle 3"/>
          <p:cNvSpPr>
            <a:spLocks noGrp="1" noChangeArrowheads="1"/>
          </p:cNvSpPr>
          <p:nvPr>
            <p:ph type="body" idx="1"/>
          </p:nvPr>
        </p:nvSpPr>
        <p:spPr>
          <a:xfrm>
            <a:off x="381000" y="1752600"/>
            <a:ext cx="8382000" cy="4876800"/>
          </a:xfrm>
        </p:spPr>
        <p:txBody>
          <a:bodyPr/>
          <a:lstStyle/>
          <a:p>
            <a:pPr marL="609600" indent="-609600">
              <a:lnSpc>
                <a:spcPct val="90000"/>
              </a:lnSpc>
            </a:pPr>
            <a:r>
              <a:rPr lang="en-US" sz="2800"/>
              <a:t>Before the test of the bomb, people had different fears:</a:t>
            </a:r>
          </a:p>
          <a:p>
            <a:pPr marL="990600" lvl="1" indent="-533400">
              <a:lnSpc>
                <a:spcPct val="90000"/>
              </a:lnSpc>
            </a:pPr>
            <a:r>
              <a:rPr lang="en-US" sz="2400"/>
              <a:t>Bomb wouldn’t work at all</a:t>
            </a:r>
          </a:p>
          <a:p>
            <a:pPr marL="990600" lvl="1" indent="-533400">
              <a:lnSpc>
                <a:spcPct val="90000"/>
              </a:lnSpc>
            </a:pPr>
            <a:r>
              <a:rPr lang="en-US" sz="2400"/>
              <a:t>Set fire to the atmosphere </a:t>
            </a:r>
            <a:r>
              <a:rPr lang="en-US" sz="2400">
                <a:sym typeface="Wingdings" pitchFamily="2" charset="2"/>
              </a:rPr>
              <a:t> end of earth</a:t>
            </a:r>
          </a:p>
          <a:p>
            <a:pPr marL="990600" lvl="1" indent="-533400">
              <a:lnSpc>
                <a:spcPct val="90000"/>
              </a:lnSpc>
              <a:buFont typeface="Wingdings" pitchFamily="2" charset="2"/>
              <a:buNone/>
            </a:pPr>
            <a:endParaRPr lang="en-US" sz="2400">
              <a:sym typeface="Wingdings" pitchFamily="2" charset="2"/>
            </a:endParaRPr>
          </a:p>
          <a:p>
            <a:pPr marL="609600" indent="-609600">
              <a:lnSpc>
                <a:spcPct val="90000"/>
              </a:lnSpc>
            </a:pPr>
            <a:r>
              <a:rPr lang="en-US" sz="2800"/>
              <a:t>Night, July 16, 1945 </a:t>
            </a:r>
            <a:r>
              <a:rPr lang="en-US" sz="2800">
                <a:sym typeface="Wingdings" pitchFamily="2" charset="2"/>
              </a:rPr>
              <a:t> 1</a:t>
            </a:r>
            <a:r>
              <a:rPr lang="en-US" sz="2800" baseline="30000">
                <a:sym typeface="Wingdings" pitchFamily="2" charset="2"/>
              </a:rPr>
              <a:t>st</a:t>
            </a:r>
            <a:r>
              <a:rPr lang="en-US" sz="2800">
                <a:sym typeface="Wingdings" pitchFamily="2" charset="2"/>
              </a:rPr>
              <a:t> atomic bomb was detonated in an empty desert in NM</a:t>
            </a:r>
          </a:p>
          <a:p>
            <a:pPr marL="990600" lvl="1" indent="-533400">
              <a:lnSpc>
                <a:spcPct val="90000"/>
              </a:lnSpc>
            </a:pPr>
            <a:r>
              <a:rPr lang="en-US" sz="2400"/>
              <a:t>Blinding flash, visible 180 miles away</a:t>
            </a:r>
          </a:p>
          <a:p>
            <a:pPr marL="990600" lvl="1" indent="-533400">
              <a:lnSpc>
                <a:spcPct val="90000"/>
              </a:lnSpc>
            </a:pPr>
            <a:r>
              <a:rPr lang="en-US" sz="2400"/>
              <a:t>Deafening Roar as shock wave traveled across desert</a:t>
            </a:r>
          </a:p>
          <a:p>
            <a:pPr marL="990600" lvl="1" indent="-533400">
              <a:lnSpc>
                <a:spcPct val="90000"/>
              </a:lnSpc>
            </a:pPr>
            <a:r>
              <a:rPr lang="en-US" sz="2400"/>
              <a:t>Created crater in desert</a:t>
            </a:r>
          </a:p>
          <a:p>
            <a:pPr marL="990600" lvl="1" indent="-533400">
              <a:lnSpc>
                <a:spcPct val="90000"/>
              </a:lnSpc>
            </a:pPr>
            <a:r>
              <a:rPr lang="en-US" sz="2400"/>
              <a:t>Worked and more powerful than most dared to hope</a:t>
            </a:r>
          </a:p>
          <a:p>
            <a:pPr marL="990600" lvl="1" indent="-533400">
              <a:lnSpc>
                <a:spcPct val="90000"/>
              </a:lnSpc>
              <a:buFont typeface="Wingdings" pitchFamily="2" charset="2"/>
              <a:buNone/>
            </a:pPr>
            <a:endParaRPr lang="en-US" sz="2400">
              <a:sym typeface="Wingdings"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43400" y="381000"/>
            <a:ext cx="4343400" cy="1371600"/>
          </a:xfrm>
        </p:spPr>
        <p:txBody>
          <a:bodyPr/>
          <a:lstStyle/>
          <a:p>
            <a:pPr eaLnBrk="1" hangingPunct="1">
              <a:defRPr/>
            </a:pPr>
            <a:r>
              <a:rPr lang="en-US" sz="4000" smtClean="0"/>
              <a:t>General Leslie Groves</a:t>
            </a:r>
          </a:p>
        </p:txBody>
      </p:sp>
      <p:sp>
        <p:nvSpPr>
          <p:cNvPr id="21507" name="Rectangle 3"/>
          <p:cNvSpPr>
            <a:spLocks noGrp="1" noChangeArrowheads="1"/>
          </p:cNvSpPr>
          <p:nvPr>
            <p:ph type="body" sz="half" idx="1"/>
          </p:nvPr>
        </p:nvSpPr>
        <p:spPr>
          <a:xfrm>
            <a:off x="4572000" y="1981200"/>
            <a:ext cx="4191000" cy="4114800"/>
          </a:xfrm>
        </p:spPr>
        <p:txBody>
          <a:bodyPr/>
          <a:lstStyle/>
          <a:p>
            <a:pPr eaLnBrk="1" hangingPunct="1">
              <a:defRPr/>
            </a:pPr>
            <a:r>
              <a:rPr lang="en-US" dirty="0" smtClean="0"/>
              <a:t>Military Director of the Manhattan Project.</a:t>
            </a:r>
          </a:p>
          <a:p>
            <a:pPr eaLnBrk="1" hangingPunct="1">
              <a:defRPr/>
            </a:pPr>
            <a:r>
              <a:rPr lang="en-US" dirty="0" smtClean="0"/>
              <a:t>Famous for building the Pentagon</a:t>
            </a:r>
          </a:p>
          <a:p>
            <a:pPr eaLnBrk="1" hangingPunct="1">
              <a:defRPr/>
            </a:pPr>
            <a:r>
              <a:rPr lang="en-US" dirty="0" smtClean="0"/>
              <a:t>Wanted to be a field general</a:t>
            </a:r>
          </a:p>
        </p:txBody>
      </p:sp>
      <p:pic>
        <p:nvPicPr>
          <p:cNvPr id="20484" name="Picture 4" descr="Groves"/>
          <p:cNvPicPr>
            <a:picLocks noGrp="1" noChangeAspect="1" noChangeArrowheads="1"/>
          </p:cNvPicPr>
          <p:nvPr>
            <p:ph sz="half" idx="2"/>
          </p:nvPr>
        </p:nvPicPr>
        <p:blipFill>
          <a:blip r:embed="rId2" cstate="print"/>
          <a:srcRect/>
          <a:stretch>
            <a:fillRect/>
          </a:stretch>
        </p:blipFill>
        <p:spPr>
          <a:xfrm>
            <a:off x="0" y="0"/>
            <a:ext cx="3895725" cy="4953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67200" y="381000"/>
            <a:ext cx="4419600" cy="1371600"/>
          </a:xfrm>
        </p:spPr>
        <p:txBody>
          <a:bodyPr/>
          <a:lstStyle/>
          <a:p>
            <a:pPr eaLnBrk="1" hangingPunct="1">
              <a:defRPr/>
            </a:pPr>
            <a:r>
              <a:rPr lang="en-US" sz="4000" smtClean="0"/>
              <a:t>J. Robert Oppenheimer</a:t>
            </a:r>
          </a:p>
        </p:txBody>
      </p:sp>
      <p:sp>
        <p:nvSpPr>
          <p:cNvPr id="22531" name="Rectangle 3"/>
          <p:cNvSpPr>
            <a:spLocks noGrp="1" noChangeArrowheads="1"/>
          </p:cNvSpPr>
          <p:nvPr>
            <p:ph type="body" sz="half" idx="1"/>
          </p:nvPr>
        </p:nvSpPr>
        <p:spPr>
          <a:xfrm>
            <a:off x="3733800" y="1981200"/>
            <a:ext cx="4800600" cy="4114800"/>
          </a:xfrm>
        </p:spPr>
        <p:txBody>
          <a:bodyPr/>
          <a:lstStyle/>
          <a:p>
            <a:pPr eaLnBrk="1" hangingPunct="1">
              <a:defRPr/>
            </a:pPr>
            <a:r>
              <a:rPr lang="en-US" dirty="0" smtClean="0"/>
              <a:t>Scientific Director of the Manhattan Project.</a:t>
            </a:r>
          </a:p>
          <a:p>
            <a:pPr eaLnBrk="1" hangingPunct="1">
              <a:defRPr/>
            </a:pPr>
            <a:r>
              <a:rPr lang="en-US" dirty="0" smtClean="0"/>
              <a:t>A physicist at UC Berkeley</a:t>
            </a:r>
          </a:p>
          <a:p>
            <a:pPr eaLnBrk="1" hangingPunct="1">
              <a:defRPr/>
            </a:pPr>
            <a:r>
              <a:rPr lang="en-US" dirty="0" smtClean="0"/>
              <a:t>Dated a woman who was a member of the communist party </a:t>
            </a:r>
          </a:p>
        </p:txBody>
      </p:sp>
      <p:pic>
        <p:nvPicPr>
          <p:cNvPr id="21508" name="Picture 4" descr="oppenheimer3"/>
          <p:cNvPicPr>
            <a:picLocks noGrp="1" noChangeAspect="1" noChangeArrowheads="1"/>
          </p:cNvPicPr>
          <p:nvPr>
            <p:ph sz="half" idx="2"/>
          </p:nvPr>
        </p:nvPicPr>
        <p:blipFill>
          <a:blip r:embed="rId2" cstate="print"/>
          <a:srcRect/>
          <a:stretch>
            <a:fillRect/>
          </a:stretch>
        </p:blipFill>
        <p:spPr>
          <a:xfrm>
            <a:off x="0" y="0"/>
            <a:ext cx="3325813" cy="5181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ac.450f.edgecastcdn.net/80450F/comicsalliance.com/files/2012/05/mp05.jpg"/>
          <p:cNvPicPr>
            <a:picLocks noChangeAspect="1" noChangeArrowheads="1"/>
          </p:cNvPicPr>
          <p:nvPr/>
        </p:nvPicPr>
        <p:blipFill>
          <a:blip r:embed="rId2" cstate="print"/>
          <a:srcRect/>
          <a:stretch>
            <a:fillRect/>
          </a:stretch>
        </p:blipFill>
        <p:spPr bwMode="auto">
          <a:xfrm>
            <a:off x="1371600" y="0"/>
            <a:ext cx="6264693" cy="68225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48200" y="914400"/>
            <a:ext cx="4114800" cy="1371600"/>
          </a:xfrm>
        </p:spPr>
        <p:txBody>
          <a:bodyPr/>
          <a:lstStyle/>
          <a:p>
            <a:pPr eaLnBrk="1" hangingPunct="1">
              <a:defRPr/>
            </a:pPr>
            <a:r>
              <a:rPr lang="en-US" smtClean="0"/>
              <a:t>Oak Ridge</a:t>
            </a:r>
          </a:p>
        </p:txBody>
      </p:sp>
      <p:sp>
        <p:nvSpPr>
          <p:cNvPr id="73731" name="Rectangle 3"/>
          <p:cNvSpPr>
            <a:spLocks noGrp="1" noChangeArrowheads="1"/>
          </p:cNvSpPr>
          <p:nvPr>
            <p:ph type="body" sz="half" idx="1"/>
          </p:nvPr>
        </p:nvSpPr>
        <p:spPr>
          <a:xfrm>
            <a:off x="609600" y="3810000"/>
            <a:ext cx="8305800" cy="2895600"/>
          </a:xfrm>
        </p:spPr>
        <p:txBody>
          <a:bodyPr/>
          <a:lstStyle/>
          <a:p>
            <a:pPr eaLnBrk="1" hangingPunct="1">
              <a:defRPr/>
            </a:pPr>
            <a:r>
              <a:rPr lang="en-US" smtClean="0"/>
              <a:t>Secret City on the Clinch River near Knoxville, Tennessee.</a:t>
            </a:r>
          </a:p>
          <a:p>
            <a:pPr eaLnBrk="1" hangingPunct="1">
              <a:defRPr/>
            </a:pPr>
            <a:r>
              <a:rPr lang="en-US" smtClean="0"/>
              <a:t>Primary purpose was to enrich </a:t>
            </a:r>
            <a:r>
              <a:rPr lang="en-US" baseline="30000" smtClean="0"/>
              <a:t>235</a:t>
            </a:r>
            <a:r>
              <a:rPr lang="en-US" smtClean="0"/>
              <a:t>U.</a:t>
            </a:r>
          </a:p>
          <a:p>
            <a:pPr eaLnBrk="1" hangingPunct="1">
              <a:defRPr/>
            </a:pPr>
            <a:r>
              <a:rPr lang="en-US" smtClean="0"/>
              <a:t>Also built a graphite reactor at X-10 to study the production of plutonium.</a:t>
            </a:r>
          </a:p>
          <a:p>
            <a:pPr eaLnBrk="1" hangingPunct="1">
              <a:buFont typeface="Wingdings" pitchFamily="2" charset="2"/>
              <a:buNone/>
              <a:defRPr/>
            </a:pPr>
            <a:endParaRPr lang="en-US" smtClean="0"/>
          </a:p>
        </p:txBody>
      </p:sp>
      <p:pic>
        <p:nvPicPr>
          <p:cNvPr id="25604" name="Picture 8" descr="ORP-621"/>
          <p:cNvPicPr>
            <a:picLocks noGrp="1" noChangeAspect="1" noChangeArrowheads="1"/>
          </p:cNvPicPr>
          <p:nvPr>
            <p:ph sz="half" idx="2"/>
          </p:nvPr>
        </p:nvPicPr>
        <p:blipFill>
          <a:blip r:embed="rId2" cstate="print"/>
          <a:srcRect/>
          <a:stretch>
            <a:fillRect/>
          </a:stretch>
        </p:blipFill>
        <p:spPr>
          <a:xfrm>
            <a:off x="0" y="0"/>
            <a:ext cx="4724400" cy="3762375"/>
          </a:xfrm>
          <a:noFill/>
        </p:spPr>
      </p:pic>
      <p:sp>
        <p:nvSpPr>
          <p:cNvPr id="73738" name="Text Box 10"/>
          <p:cNvSpPr txBox="1">
            <a:spLocks noChangeArrowheads="1"/>
          </p:cNvSpPr>
          <p:nvPr/>
        </p:nvSpPr>
        <p:spPr bwMode="auto">
          <a:xfrm>
            <a:off x="4800600" y="3276600"/>
            <a:ext cx="990600" cy="4127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000000"/>
                </a:outerShdw>
              </a:effectLst>
            </a:endParaRPr>
          </a:p>
        </p:txBody>
      </p:sp>
      <p:sp>
        <p:nvSpPr>
          <p:cNvPr id="73739" name="Text Box 11"/>
          <p:cNvSpPr txBox="1">
            <a:spLocks noChangeArrowheads="1"/>
          </p:cNvSpPr>
          <p:nvPr/>
        </p:nvSpPr>
        <p:spPr bwMode="auto">
          <a:xfrm>
            <a:off x="4800600" y="3124200"/>
            <a:ext cx="1447800" cy="412750"/>
          </a:xfrm>
          <a:prstGeom prst="rect">
            <a:avLst/>
          </a:prstGeom>
          <a:noFill/>
          <a:ln w="9525">
            <a:noFill/>
            <a:miter lim="800000"/>
            <a:headEnd/>
            <a:tailEnd/>
          </a:ln>
          <a:effectLst/>
        </p:spPr>
        <p:txBody>
          <a:bodyPr>
            <a:spAutoFit/>
          </a:bodyPr>
          <a:lstStyle/>
          <a:p>
            <a:pPr>
              <a:defRPr/>
            </a:pPr>
            <a:r>
              <a:rPr lang="en-US">
                <a:effectLst>
                  <a:outerShdw blurRad="38100" dist="38100" dir="2700000" algn="tl">
                    <a:srgbClr val="000000"/>
                  </a:outerShdw>
                </a:effectLst>
              </a:rPr>
              <a:t>X-10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562600" y="914400"/>
            <a:ext cx="3581400" cy="1371600"/>
          </a:xfrm>
        </p:spPr>
        <p:txBody>
          <a:bodyPr/>
          <a:lstStyle/>
          <a:p>
            <a:pPr eaLnBrk="1" hangingPunct="1">
              <a:defRPr/>
            </a:pPr>
            <a:r>
              <a:rPr lang="en-US" smtClean="0"/>
              <a:t>Hanford</a:t>
            </a:r>
          </a:p>
        </p:txBody>
      </p:sp>
      <p:sp>
        <p:nvSpPr>
          <p:cNvPr id="78851" name="Rectangle 3"/>
          <p:cNvSpPr>
            <a:spLocks noGrp="1" noChangeArrowheads="1"/>
          </p:cNvSpPr>
          <p:nvPr>
            <p:ph type="body" sz="half" idx="1"/>
          </p:nvPr>
        </p:nvSpPr>
        <p:spPr>
          <a:xfrm>
            <a:off x="685800" y="4038600"/>
            <a:ext cx="8229600" cy="2590800"/>
          </a:xfrm>
        </p:spPr>
        <p:txBody>
          <a:bodyPr/>
          <a:lstStyle/>
          <a:p>
            <a:pPr eaLnBrk="1" hangingPunct="1">
              <a:defRPr/>
            </a:pPr>
            <a:r>
              <a:rPr lang="en-US" smtClean="0"/>
              <a:t>Secret City on the Columbia River in Washington State.</a:t>
            </a:r>
          </a:p>
          <a:p>
            <a:pPr eaLnBrk="1" hangingPunct="1">
              <a:defRPr/>
            </a:pPr>
            <a:r>
              <a:rPr lang="en-US" smtClean="0"/>
              <a:t>A series of nuclear reactors designed to produce plutonium.</a:t>
            </a:r>
          </a:p>
          <a:p>
            <a:pPr eaLnBrk="1" hangingPunct="1">
              <a:defRPr/>
            </a:pPr>
            <a:r>
              <a:rPr lang="en-US" smtClean="0"/>
              <a:t>A chemical plant to purify plutonium.</a:t>
            </a:r>
          </a:p>
        </p:txBody>
      </p:sp>
      <p:pic>
        <p:nvPicPr>
          <p:cNvPr id="28676" name="Picture 9" descr="HAP-148"/>
          <p:cNvPicPr>
            <a:picLocks noGrp="1" noChangeAspect="1" noChangeArrowheads="1"/>
          </p:cNvPicPr>
          <p:nvPr>
            <p:ph sz="half" idx="2"/>
          </p:nvPr>
        </p:nvPicPr>
        <p:blipFill>
          <a:blip r:embed="rId2" cstate="print"/>
          <a:srcRect/>
          <a:stretch>
            <a:fillRect/>
          </a:stretch>
        </p:blipFill>
        <p:spPr>
          <a:xfrm>
            <a:off x="0" y="0"/>
            <a:ext cx="6019800" cy="38369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0" y="1219200"/>
            <a:ext cx="2895600" cy="1828800"/>
          </a:xfrm>
        </p:spPr>
        <p:txBody>
          <a:bodyPr/>
          <a:lstStyle/>
          <a:p>
            <a:pPr eaLnBrk="1" hangingPunct="1">
              <a:defRPr/>
            </a:pPr>
            <a:r>
              <a:rPr lang="en-US" smtClean="0"/>
              <a:t>Los Alamos</a:t>
            </a:r>
          </a:p>
        </p:txBody>
      </p:sp>
      <p:sp>
        <p:nvSpPr>
          <p:cNvPr id="81923" name="Rectangle 3"/>
          <p:cNvSpPr>
            <a:spLocks noGrp="1" noChangeArrowheads="1"/>
          </p:cNvSpPr>
          <p:nvPr>
            <p:ph type="body" sz="half" idx="1"/>
          </p:nvPr>
        </p:nvSpPr>
        <p:spPr>
          <a:xfrm>
            <a:off x="609600" y="4267200"/>
            <a:ext cx="8077200" cy="2209800"/>
          </a:xfrm>
        </p:spPr>
        <p:txBody>
          <a:bodyPr/>
          <a:lstStyle/>
          <a:p>
            <a:pPr eaLnBrk="1" hangingPunct="1">
              <a:defRPr/>
            </a:pPr>
            <a:r>
              <a:rPr lang="en-US" smtClean="0"/>
              <a:t>Secret City in the Sangre de Christo Mountains in New Mexico.</a:t>
            </a:r>
          </a:p>
          <a:p>
            <a:pPr eaLnBrk="1" hangingPunct="1">
              <a:defRPr/>
            </a:pPr>
            <a:r>
              <a:rPr lang="en-US" smtClean="0"/>
              <a:t>The purpose was to design and build the bombs.</a:t>
            </a:r>
          </a:p>
        </p:txBody>
      </p:sp>
      <p:pic>
        <p:nvPicPr>
          <p:cNvPr id="29700" name="Picture 9" descr="LAP-147"/>
          <p:cNvPicPr>
            <a:picLocks noGrp="1" noChangeAspect="1" noChangeArrowheads="1"/>
          </p:cNvPicPr>
          <p:nvPr>
            <p:ph sz="half" idx="2"/>
          </p:nvPr>
        </p:nvPicPr>
        <p:blipFill>
          <a:blip r:embed="rId2" cstate="print"/>
          <a:srcRect/>
          <a:stretch>
            <a:fillRect/>
          </a:stretch>
        </p:blipFill>
        <p:spPr>
          <a:xfrm>
            <a:off x="0" y="0"/>
            <a:ext cx="6324600" cy="39036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Site after the Trinity Test</a:t>
            </a:r>
          </a:p>
        </p:txBody>
      </p:sp>
      <p:pic>
        <p:nvPicPr>
          <p:cNvPr id="10243" name="Picture 3" descr="After Trinity Test"/>
          <p:cNvPicPr>
            <a:picLocks noGrp="1" noChangeAspect="1" noChangeArrowheads="1"/>
          </p:cNvPicPr>
          <p:nvPr>
            <p:ph idx="1"/>
          </p:nvPr>
        </p:nvPicPr>
        <p:blipFill>
          <a:blip r:embed="rId2" cstate="print"/>
          <a:srcRect/>
          <a:stretch>
            <a:fillRect/>
          </a:stretch>
        </p:blipFill>
        <p:spPr>
          <a:xfrm>
            <a:off x="0" y="1981200"/>
            <a:ext cx="9144000" cy="434340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81000"/>
            <a:ext cx="4724400" cy="1219200"/>
          </a:xfrm>
        </p:spPr>
        <p:txBody>
          <a:bodyPr/>
          <a:lstStyle/>
          <a:p>
            <a:pPr>
              <a:defRPr/>
            </a:pPr>
            <a:r>
              <a:rPr lang="en-US" dirty="0" smtClean="0"/>
              <a:t>Klaus Fuchs</a:t>
            </a:r>
            <a:endParaRPr lang="en-US" dirty="0"/>
          </a:p>
        </p:txBody>
      </p:sp>
      <p:sp>
        <p:nvSpPr>
          <p:cNvPr id="3" name="Text Placeholder 2"/>
          <p:cNvSpPr>
            <a:spLocks noGrp="1"/>
          </p:cNvSpPr>
          <p:nvPr>
            <p:ph type="body" sz="half" idx="1"/>
          </p:nvPr>
        </p:nvSpPr>
        <p:spPr>
          <a:xfrm>
            <a:off x="0" y="0"/>
            <a:ext cx="3581400" cy="6096000"/>
          </a:xfrm>
        </p:spPr>
        <p:txBody>
          <a:bodyPr/>
          <a:lstStyle/>
          <a:p>
            <a:pPr>
              <a:buFont typeface="Wingdings" pitchFamily="2" charset="2"/>
              <a:buNone/>
              <a:defRPr/>
            </a:pPr>
            <a:endParaRPr lang="en-US" dirty="0"/>
          </a:p>
        </p:txBody>
      </p:sp>
      <p:sp>
        <p:nvSpPr>
          <p:cNvPr id="6" name="Content Placeholder 5"/>
          <p:cNvSpPr>
            <a:spLocks noGrp="1"/>
          </p:cNvSpPr>
          <p:nvPr>
            <p:ph sz="half" idx="2"/>
          </p:nvPr>
        </p:nvSpPr>
        <p:spPr>
          <a:xfrm>
            <a:off x="3657600" y="1752600"/>
            <a:ext cx="5257800" cy="4343400"/>
          </a:xfrm>
        </p:spPr>
        <p:txBody>
          <a:bodyPr/>
          <a:lstStyle/>
          <a:p>
            <a:pPr>
              <a:defRPr/>
            </a:pPr>
            <a:r>
              <a:rPr lang="en-US" dirty="0" smtClean="0"/>
              <a:t>Born in Germany and came to Los Alamos as part of the British Mission</a:t>
            </a:r>
          </a:p>
          <a:p>
            <a:pPr>
              <a:defRPr/>
            </a:pPr>
            <a:r>
              <a:rPr lang="en-US" dirty="0" smtClean="0"/>
              <a:t>Worked on the explosive lens</a:t>
            </a:r>
          </a:p>
          <a:p>
            <a:pPr>
              <a:defRPr/>
            </a:pPr>
            <a:r>
              <a:rPr lang="en-US" dirty="0" smtClean="0"/>
              <a:t>An ardent communist who leaked information to the Russians</a:t>
            </a:r>
            <a:endParaRPr lang="en-US" dirty="0"/>
          </a:p>
        </p:txBody>
      </p:sp>
      <p:pic>
        <p:nvPicPr>
          <p:cNvPr id="31749" name="Content Placeholder 4" descr="USAfuchs2.jpg"/>
          <p:cNvPicPr>
            <a:picLocks noGrp="1" noChangeAspect="1"/>
          </p:cNvPicPr>
          <p:nvPr>
            <p:ph sz="half" idx="2"/>
          </p:nvPr>
        </p:nvPicPr>
        <p:blipFill>
          <a:blip r:embed="rId2" cstate="print"/>
          <a:srcRect/>
          <a:stretch>
            <a:fillRect/>
          </a:stretch>
        </p:blipFill>
        <p:spPr>
          <a:xfrm>
            <a:off x="0" y="0"/>
            <a:ext cx="3276600" cy="49149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828800" y="3657600"/>
            <a:ext cx="5638800" cy="1066800"/>
          </a:xfrm>
        </p:spPr>
        <p:txBody>
          <a:bodyPr/>
          <a:lstStyle/>
          <a:p>
            <a:pPr eaLnBrk="1" hangingPunct="1">
              <a:defRPr/>
            </a:pPr>
            <a:r>
              <a:rPr lang="en-US" smtClean="0"/>
              <a:t>University of Chicago</a:t>
            </a:r>
          </a:p>
        </p:txBody>
      </p:sp>
      <p:sp>
        <p:nvSpPr>
          <p:cNvPr id="68611" name="Rectangle 3"/>
          <p:cNvSpPr>
            <a:spLocks noGrp="1" noChangeArrowheads="1"/>
          </p:cNvSpPr>
          <p:nvPr>
            <p:ph type="body" sz="half" idx="1"/>
          </p:nvPr>
        </p:nvSpPr>
        <p:spPr>
          <a:xfrm>
            <a:off x="533400" y="4648200"/>
            <a:ext cx="8305800" cy="2057400"/>
          </a:xfrm>
        </p:spPr>
        <p:txBody>
          <a:bodyPr/>
          <a:lstStyle/>
          <a:p>
            <a:pPr eaLnBrk="1" hangingPunct="1">
              <a:defRPr/>
            </a:pPr>
            <a:r>
              <a:rPr lang="en-US" smtClean="0"/>
              <a:t>Enrico Fermi built the first nuclear reactor, CP-1, in a squash court under the football stadium.  The first sustained chain reaction occurred on Dec. 2, 1942.</a:t>
            </a:r>
          </a:p>
        </p:txBody>
      </p:sp>
      <p:pic>
        <p:nvPicPr>
          <p:cNvPr id="23556" name="Picture 9" descr="MLP-208"/>
          <p:cNvPicPr>
            <a:picLocks noGrp="1" noChangeAspect="1" noChangeArrowheads="1"/>
          </p:cNvPicPr>
          <p:nvPr>
            <p:ph sz="half" idx="2"/>
          </p:nvPr>
        </p:nvPicPr>
        <p:blipFill>
          <a:blip r:embed="rId2" cstate="print"/>
          <a:srcRect/>
          <a:stretch>
            <a:fillRect/>
          </a:stretch>
        </p:blipFill>
        <p:spPr>
          <a:xfrm>
            <a:off x="990600" y="0"/>
            <a:ext cx="7162800" cy="37068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u="sng"/>
              <a:t>How it Began</a:t>
            </a:r>
          </a:p>
        </p:txBody>
      </p:sp>
      <p:sp>
        <p:nvSpPr>
          <p:cNvPr id="4099" name="Rectangle 3"/>
          <p:cNvSpPr>
            <a:spLocks noGrp="1" noChangeArrowheads="1"/>
          </p:cNvSpPr>
          <p:nvPr>
            <p:ph type="body" idx="1"/>
          </p:nvPr>
        </p:nvSpPr>
        <p:spPr>
          <a:xfrm>
            <a:off x="152400" y="1752600"/>
            <a:ext cx="4953000" cy="4343400"/>
          </a:xfrm>
        </p:spPr>
        <p:txBody>
          <a:bodyPr/>
          <a:lstStyle/>
          <a:p>
            <a:pPr>
              <a:lnSpc>
                <a:spcPct val="90000"/>
              </a:lnSpc>
            </a:pPr>
            <a:r>
              <a:rPr lang="en-US"/>
              <a:t>Started by FDR in 1939 in response to Germany’s nuclear arms production (Einstein’s letter).</a:t>
            </a:r>
          </a:p>
          <a:p>
            <a:pPr>
              <a:lnSpc>
                <a:spcPct val="90000"/>
              </a:lnSpc>
            </a:pPr>
            <a:endParaRPr lang="en-US"/>
          </a:p>
          <a:p>
            <a:pPr>
              <a:lnSpc>
                <a:spcPct val="90000"/>
              </a:lnSpc>
            </a:pPr>
            <a:r>
              <a:rPr lang="en-US"/>
              <a:t>FDR’s Motive: Wanted beat Hitler to having the bomb</a:t>
            </a:r>
          </a:p>
          <a:p>
            <a:pPr>
              <a:lnSpc>
                <a:spcPct val="90000"/>
              </a:lnSpc>
            </a:pPr>
            <a:endParaRPr lang="en-US"/>
          </a:p>
        </p:txBody>
      </p:sp>
      <p:pic>
        <p:nvPicPr>
          <p:cNvPr id="4100" name="Picture 4" descr="EinsteinSzilard"/>
          <p:cNvPicPr>
            <a:picLocks noChangeAspect="1" noChangeArrowheads="1"/>
          </p:cNvPicPr>
          <p:nvPr/>
        </p:nvPicPr>
        <p:blipFill>
          <a:blip r:embed="rId2" cstate="print"/>
          <a:srcRect/>
          <a:stretch>
            <a:fillRect/>
          </a:stretch>
        </p:blipFill>
        <p:spPr bwMode="auto">
          <a:xfrm>
            <a:off x="4953000" y="1920875"/>
            <a:ext cx="3857625" cy="3014663"/>
          </a:xfrm>
          <a:prstGeom prst="rect">
            <a:avLst/>
          </a:prstGeom>
          <a:noFill/>
        </p:spPr>
      </p:pic>
      <p:sp>
        <p:nvSpPr>
          <p:cNvPr id="4101" name="Text Box 5"/>
          <p:cNvSpPr txBox="1">
            <a:spLocks noChangeArrowheads="1"/>
          </p:cNvSpPr>
          <p:nvPr/>
        </p:nvSpPr>
        <p:spPr bwMode="auto">
          <a:xfrm>
            <a:off x="5334000" y="4953000"/>
            <a:ext cx="3276600" cy="366713"/>
          </a:xfrm>
          <a:prstGeom prst="rect">
            <a:avLst/>
          </a:prstGeom>
          <a:noFill/>
          <a:ln w="9525">
            <a:noFill/>
            <a:miter lim="800000"/>
            <a:headEnd/>
            <a:tailEnd/>
          </a:ln>
          <a:effectLst/>
        </p:spPr>
        <p:txBody>
          <a:bodyPr>
            <a:spAutoFit/>
          </a:bodyPr>
          <a:lstStyle/>
          <a:p>
            <a:pPr algn="ctr" eaLnBrk="0" hangingPunct="0">
              <a:spcBef>
                <a:spcPct val="50000"/>
              </a:spcBef>
            </a:pPr>
            <a:r>
              <a:rPr lang="en-US">
                <a:latin typeface="Tahoma" pitchFamily="34" charset="0"/>
              </a:rPr>
              <a:t>Einstein and Szilard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slide(fromBottom)">
                                      <p:cBhvr>
                                        <p:cTn id="12"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0" y="228600"/>
            <a:ext cx="3276600" cy="1143000"/>
          </a:xfrm>
        </p:spPr>
        <p:txBody>
          <a:bodyPr/>
          <a:lstStyle/>
          <a:p>
            <a:pPr eaLnBrk="1" hangingPunct="1">
              <a:defRPr/>
            </a:pPr>
            <a:r>
              <a:rPr lang="en-US" dirty="0" smtClean="0"/>
              <a:t>Gun Design</a:t>
            </a:r>
          </a:p>
        </p:txBody>
      </p:sp>
      <p:sp>
        <p:nvSpPr>
          <p:cNvPr id="87043" name="Rectangle 3"/>
          <p:cNvSpPr>
            <a:spLocks noGrp="1" noChangeArrowheads="1"/>
          </p:cNvSpPr>
          <p:nvPr>
            <p:ph type="body" sz="half" idx="1"/>
          </p:nvPr>
        </p:nvSpPr>
        <p:spPr>
          <a:xfrm>
            <a:off x="457200" y="4572000"/>
            <a:ext cx="8382000" cy="1828800"/>
          </a:xfrm>
        </p:spPr>
        <p:txBody>
          <a:bodyPr/>
          <a:lstStyle/>
          <a:p>
            <a:pPr eaLnBrk="1" hangingPunct="1">
              <a:defRPr/>
            </a:pPr>
            <a:r>
              <a:rPr lang="en-US" dirty="0" smtClean="0"/>
              <a:t>This design worked with uranium.</a:t>
            </a:r>
          </a:p>
          <a:p>
            <a:pPr eaLnBrk="1" hangingPunct="1">
              <a:defRPr/>
            </a:pPr>
            <a:r>
              <a:rPr lang="en-US" dirty="0" smtClean="0"/>
              <a:t>A 2000 lb TNT Blockbuster bomb was used as the “trigger”.</a:t>
            </a:r>
          </a:p>
        </p:txBody>
      </p:sp>
      <p:sp>
        <p:nvSpPr>
          <p:cNvPr id="5" name="Content Placeholder 4"/>
          <p:cNvSpPr>
            <a:spLocks noGrp="1"/>
          </p:cNvSpPr>
          <p:nvPr>
            <p:ph sz="half" idx="2"/>
          </p:nvPr>
        </p:nvSpPr>
        <p:spPr>
          <a:xfrm flipH="1">
            <a:off x="4572000" y="6019800"/>
            <a:ext cx="76200" cy="76200"/>
          </a:xfrm>
        </p:spPr>
        <p:txBody>
          <a:bodyPr>
            <a:noAutofit/>
          </a:bodyPr>
          <a:lstStyle/>
          <a:p>
            <a:pPr>
              <a:buFont typeface="Wingdings" pitchFamily="2" charset="2"/>
              <a:buNone/>
              <a:defRPr/>
            </a:pPr>
            <a:r>
              <a:rPr lang="en-US" dirty="0" smtClean="0"/>
              <a:t>   </a:t>
            </a:r>
            <a:endParaRPr lang="en-US" dirty="0"/>
          </a:p>
        </p:txBody>
      </p:sp>
      <p:pic>
        <p:nvPicPr>
          <p:cNvPr id="32773" name="Picture 2" descr="File:Gun-type fission weapon en-labels thin lines.svg">
            <a:hlinkClick r:id="rId2"/>
          </p:cNvPr>
          <p:cNvPicPr>
            <a:picLocks noChangeAspect="1" noChangeArrowheads="1"/>
          </p:cNvPicPr>
          <p:nvPr/>
        </p:nvPicPr>
        <p:blipFill>
          <a:blip r:embed="rId3" cstate="print"/>
          <a:srcRect/>
          <a:stretch>
            <a:fillRect/>
          </a:stretch>
        </p:blipFill>
        <p:spPr bwMode="auto">
          <a:xfrm>
            <a:off x="457200" y="228600"/>
            <a:ext cx="7467600" cy="450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953000" y="1447800"/>
            <a:ext cx="3886200" cy="1371600"/>
          </a:xfrm>
        </p:spPr>
        <p:txBody>
          <a:bodyPr/>
          <a:lstStyle/>
          <a:p>
            <a:pPr eaLnBrk="1" hangingPunct="1">
              <a:defRPr/>
            </a:pPr>
            <a:r>
              <a:rPr lang="en-US" sz="4000" smtClean="0"/>
              <a:t>Implosion Design</a:t>
            </a:r>
          </a:p>
        </p:txBody>
      </p:sp>
      <p:sp>
        <p:nvSpPr>
          <p:cNvPr id="89091" name="Rectangle 3"/>
          <p:cNvSpPr>
            <a:spLocks noGrp="1" noChangeArrowheads="1"/>
          </p:cNvSpPr>
          <p:nvPr>
            <p:ph type="body" sz="half" idx="1"/>
          </p:nvPr>
        </p:nvSpPr>
        <p:spPr>
          <a:xfrm>
            <a:off x="457200" y="3962400"/>
            <a:ext cx="8458200" cy="2133600"/>
          </a:xfrm>
        </p:spPr>
        <p:txBody>
          <a:bodyPr/>
          <a:lstStyle/>
          <a:p>
            <a:pPr eaLnBrk="1" hangingPunct="1">
              <a:defRPr/>
            </a:pPr>
            <a:r>
              <a:rPr lang="en-US" sz="2800" smtClean="0"/>
              <a:t>This design was required for plutonium.</a:t>
            </a:r>
          </a:p>
          <a:p>
            <a:pPr eaLnBrk="1" hangingPunct="1">
              <a:defRPr/>
            </a:pPr>
            <a:r>
              <a:rPr lang="en-US" sz="2800" smtClean="0"/>
              <a:t>Impurities of </a:t>
            </a:r>
            <a:r>
              <a:rPr lang="en-US" sz="2800" baseline="30000" smtClean="0"/>
              <a:t>240</a:t>
            </a:r>
            <a:r>
              <a:rPr lang="en-US" sz="2800" smtClean="0"/>
              <a:t>Pu would release too many neutrons and cause premature detonation in the gun design.  This would lower the yield.</a:t>
            </a:r>
          </a:p>
        </p:txBody>
      </p:sp>
      <p:pic>
        <p:nvPicPr>
          <p:cNvPr id="33796" name="Picture 5" descr="Fat%20Man"/>
          <p:cNvPicPr>
            <a:picLocks noGrp="1" noChangeAspect="1" noChangeArrowheads="1"/>
          </p:cNvPicPr>
          <p:nvPr>
            <p:ph sz="half" idx="2"/>
          </p:nvPr>
        </p:nvPicPr>
        <p:blipFill>
          <a:blip r:embed="rId2" cstate="print"/>
          <a:srcRect/>
          <a:stretch>
            <a:fillRect/>
          </a:stretch>
        </p:blipFill>
        <p:spPr>
          <a:xfrm>
            <a:off x="0" y="0"/>
            <a:ext cx="4800600" cy="384016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mtClean="0"/>
              <a:t>Trinity Site</a:t>
            </a:r>
          </a:p>
        </p:txBody>
      </p:sp>
      <p:sp>
        <p:nvSpPr>
          <p:cNvPr id="91139" name="Rectangle 3"/>
          <p:cNvSpPr>
            <a:spLocks noGrp="1" noChangeArrowheads="1"/>
          </p:cNvSpPr>
          <p:nvPr>
            <p:ph type="body" idx="1"/>
          </p:nvPr>
        </p:nvSpPr>
        <p:spPr/>
        <p:txBody>
          <a:bodyPr/>
          <a:lstStyle/>
          <a:p>
            <a:pPr eaLnBrk="1" hangingPunct="1">
              <a:lnSpc>
                <a:spcPct val="90000"/>
              </a:lnSpc>
              <a:defRPr/>
            </a:pPr>
            <a:r>
              <a:rPr lang="en-US" smtClean="0"/>
              <a:t>The gun design was simple and the scientists did not feel that testing was necessary.</a:t>
            </a:r>
          </a:p>
          <a:p>
            <a:pPr eaLnBrk="1" hangingPunct="1">
              <a:lnSpc>
                <a:spcPct val="90000"/>
              </a:lnSpc>
              <a:defRPr/>
            </a:pPr>
            <a:r>
              <a:rPr lang="en-US" smtClean="0"/>
              <a:t>The implosion device was much more complicated and needed to be tested.</a:t>
            </a:r>
          </a:p>
          <a:p>
            <a:pPr eaLnBrk="1" hangingPunct="1">
              <a:lnSpc>
                <a:spcPct val="90000"/>
              </a:lnSpc>
              <a:defRPr/>
            </a:pPr>
            <a:r>
              <a:rPr lang="en-US" smtClean="0"/>
              <a:t>The chosen site was in the Jornado del Muerto Valley near Alamogordo New Mexico and code named Trinity.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381000"/>
            <a:ext cx="5257800" cy="1371600"/>
          </a:xfrm>
        </p:spPr>
        <p:txBody>
          <a:bodyPr/>
          <a:lstStyle/>
          <a:p>
            <a:pPr eaLnBrk="1" hangingPunct="1">
              <a:defRPr/>
            </a:pPr>
            <a:r>
              <a:rPr lang="en-US" smtClean="0"/>
              <a:t>Gadget</a:t>
            </a:r>
          </a:p>
        </p:txBody>
      </p:sp>
      <p:sp>
        <p:nvSpPr>
          <p:cNvPr id="92163" name="Rectangle 3"/>
          <p:cNvSpPr>
            <a:spLocks noGrp="1" noChangeArrowheads="1"/>
          </p:cNvSpPr>
          <p:nvPr>
            <p:ph type="body" idx="1"/>
          </p:nvPr>
        </p:nvSpPr>
        <p:spPr/>
        <p:txBody>
          <a:bodyPr/>
          <a:lstStyle/>
          <a:p>
            <a:pPr eaLnBrk="1" hangingPunct="1">
              <a:defRPr/>
            </a:pPr>
            <a:endParaRPr lang="en-US" smtClean="0"/>
          </a:p>
        </p:txBody>
      </p:sp>
      <p:pic>
        <p:nvPicPr>
          <p:cNvPr id="35844" name="Picture 7" descr="LAP-166"/>
          <p:cNvPicPr>
            <a:picLocks noChangeAspect="1" noChangeArrowheads="1"/>
          </p:cNvPicPr>
          <p:nvPr/>
        </p:nvPicPr>
        <p:blipFill>
          <a:blip r:embed="rId2" cstate="print"/>
          <a:srcRect/>
          <a:stretch>
            <a:fillRect/>
          </a:stretch>
        </p:blipFill>
        <p:spPr bwMode="auto">
          <a:xfrm>
            <a:off x="6188075" y="0"/>
            <a:ext cx="2955925" cy="6096000"/>
          </a:xfrm>
          <a:prstGeom prst="rect">
            <a:avLst/>
          </a:prstGeom>
          <a:noFill/>
          <a:ln w="9525">
            <a:noFill/>
            <a:miter lim="800000"/>
            <a:headEnd/>
            <a:tailEnd/>
          </a:ln>
        </p:spPr>
      </p:pic>
      <p:pic>
        <p:nvPicPr>
          <p:cNvPr id="35845" name="Picture 9" descr="bmbtop"/>
          <p:cNvPicPr>
            <a:picLocks noChangeAspect="1" noChangeArrowheads="1"/>
          </p:cNvPicPr>
          <p:nvPr/>
        </p:nvPicPr>
        <p:blipFill>
          <a:blip r:embed="rId3" cstate="print"/>
          <a:srcRect/>
          <a:stretch>
            <a:fillRect/>
          </a:stretch>
        </p:blipFill>
        <p:spPr bwMode="auto">
          <a:xfrm>
            <a:off x="0" y="1862138"/>
            <a:ext cx="6172200" cy="424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800600" y="381000"/>
            <a:ext cx="3886200" cy="1371600"/>
          </a:xfrm>
        </p:spPr>
        <p:txBody>
          <a:bodyPr/>
          <a:lstStyle/>
          <a:p>
            <a:pPr eaLnBrk="1" hangingPunct="1">
              <a:defRPr/>
            </a:pPr>
            <a:r>
              <a:rPr lang="en-US" sz="4000" smtClean="0"/>
              <a:t>The Dawn of the Nuclear Age</a:t>
            </a:r>
          </a:p>
        </p:txBody>
      </p:sp>
      <p:sp>
        <p:nvSpPr>
          <p:cNvPr id="93187" name="Rectangle 3"/>
          <p:cNvSpPr>
            <a:spLocks noGrp="1" noChangeArrowheads="1"/>
          </p:cNvSpPr>
          <p:nvPr>
            <p:ph type="body" sz="half" idx="1"/>
          </p:nvPr>
        </p:nvSpPr>
        <p:spPr>
          <a:xfrm>
            <a:off x="381000" y="3505200"/>
            <a:ext cx="4038600" cy="2667000"/>
          </a:xfrm>
        </p:spPr>
        <p:txBody>
          <a:bodyPr/>
          <a:lstStyle/>
          <a:p>
            <a:pPr eaLnBrk="1" hangingPunct="1">
              <a:defRPr/>
            </a:pPr>
            <a:r>
              <a:rPr lang="en-US" smtClean="0"/>
              <a:t>The first nuclear explosion occurred at 5:29:45 am on July 16, 1945 at Trinity.</a:t>
            </a:r>
          </a:p>
        </p:txBody>
      </p:sp>
      <p:pic>
        <p:nvPicPr>
          <p:cNvPr id="36868" name="Picture 5" descr="20blst"/>
          <p:cNvPicPr>
            <a:picLocks noGrp="1" noChangeAspect="1" noChangeArrowheads="1"/>
          </p:cNvPicPr>
          <p:nvPr>
            <p:ph sz="quarter" idx="2"/>
          </p:nvPr>
        </p:nvPicPr>
        <p:blipFill>
          <a:blip r:embed="rId2" cstate="print"/>
          <a:srcRect/>
          <a:stretch>
            <a:fillRect/>
          </a:stretch>
        </p:blipFill>
        <p:spPr>
          <a:xfrm>
            <a:off x="5094288" y="1828800"/>
            <a:ext cx="4049712" cy="5029200"/>
          </a:xfrm>
          <a:noFill/>
        </p:spPr>
      </p:pic>
      <p:pic>
        <p:nvPicPr>
          <p:cNvPr id="36869" name="Picture 8" descr="053blst"/>
          <p:cNvPicPr>
            <a:picLocks noGrp="1" noChangeAspect="1" noChangeArrowheads="1"/>
          </p:cNvPicPr>
          <p:nvPr>
            <p:ph sz="quarter" idx="3"/>
          </p:nvPr>
        </p:nvPicPr>
        <p:blipFill>
          <a:blip r:embed="rId3" cstate="print"/>
          <a:srcRect/>
          <a:stretch>
            <a:fillRect/>
          </a:stretch>
        </p:blipFill>
        <p:spPr>
          <a:xfrm>
            <a:off x="0" y="0"/>
            <a:ext cx="4495800" cy="3189288"/>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90800" y="228600"/>
            <a:ext cx="3810000" cy="76200"/>
          </a:xfrm>
        </p:spPr>
        <p:txBody>
          <a:bodyPr/>
          <a:lstStyle/>
          <a:p>
            <a:pPr eaLnBrk="1" hangingPunct="1">
              <a:defRPr/>
            </a:pPr>
            <a:endParaRPr lang="en-US" sz="4000" smtClean="0"/>
          </a:p>
        </p:txBody>
      </p:sp>
      <p:sp>
        <p:nvSpPr>
          <p:cNvPr id="96259" name="Rectangle 3"/>
          <p:cNvSpPr>
            <a:spLocks noGrp="1" noChangeArrowheads="1"/>
          </p:cNvSpPr>
          <p:nvPr>
            <p:ph type="body" idx="1"/>
          </p:nvPr>
        </p:nvSpPr>
        <p:spPr>
          <a:xfrm>
            <a:off x="457200" y="3124200"/>
            <a:ext cx="8229600" cy="3429000"/>
          </a:xfrm>
        </p:spPr>
        <p:txBody>
          <a:bodyPr/>
          <a:lstStyle/>
          <a:p>
            <a:pPr eaLnBrk="1" hangingPunct="1">
              <a:defRPr/>
            </a:pPr>
            <a:r>
              <a:rPr lang="en-US" sz="2800" smtClean="0"/>
              <a:t>Edward Teller described wearing double welders glasses and was not impressed until he removed his hands from around the glasses.</a:t>
            </a:r>
          </a:p>
          <a:p>
            <a:pPr eaLnBrk="1" hangingPunct="1">
              <a:defRPr/>
            </a:pPr>
            <a:r>
              <a:rPr lang="en-US" sz="2800" smtClean="0"/>
              <a:t>Fermi was holding pieces of paper in his hand and waited for the shock wave to estimate the output.  He later commented on missing both fission and the first nuclear explosion.</a:t>
            </a:r>
          </a:p>
        </p:txBody>
      </p:sp>
      <p:pic>
        <p:nvPicPr>
          <p:cNvPr id="37892" name="Picture 5" descr="zero"/>
          <p:cNvPicPr>
            <a:picLocks noChangeAspect="1" noChangeArrowheads="1"/>
          </p:cNvPicPr>
          <p:nvPr/>
        </p:nvPicPr>
        <p:blipFill>
          <a:blip r:embed="rId2" cstate="print"/>
          <a:srcRect/>
          <a:stretch>
            <a:fillRect/>
          </a:stretch>
        </p:blipFill>
        <p:spPr bwMode="auto">
          <a:xfrm>
            <a:off x="1524000" y="0"/>
            <a:ext cx="5562600" cy="306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152400"/>
            <a:ext cx="8229600" cy="1219200"/>
          </a:xfrm>
        </p:spPr>
        <p:txBody>
          <a:bodyPr/>
          <a:lstStyle/>
          <a:p>
            <a:pPr eaLnBrk="1" hangingPunct="1">
              <a:defRPr/>
            </a:pPr>
            <a:r>
              <a:rPr lang="en-US" smtClean="0"/>
              <a:t>To Use or Not to Use</a:t>
            </a:r>
          </a:p>
        </p:txBody>
      </p:sp>
      <p:sp>
        <p:nvSpPr>
          <p:cNvPr id="103427" name="Rectangle 3"/>
          <p:cNvSpPr>
            <a:spLocks noGrp="1" noChangeArrowheads="1"/>
          </p:cNvSpPr>
          <p:nvPr>
            <p:ph type="body" idx="1"/>
          </p:nvPr>
        </p:nvSpPr>
        <p:spPr>
          <a:xfrm>
            <a:off x="304800" y="1447800"/>
            <a:ext cx="8382000" cy="5257800"/>
          </a:xfrm>
        </p:spPr>
        <p:txBody>
          <a:bodyPr/>
          <a:lstStyle/>
          <a:p>
            <a:pPr eaLnBrk="1" hangingPunct="1">
              <a:defRPr/>
            </a:pPr>
            <a:r>
              <a:rPr lang="en-US" smtClean="0"/>
              <a:t>With the end of the war in Europe on May 8, 1945, discussion began on whether or not to use the bombs.</a:t>
            </a:r>
          </a:p>
          <a:p>
            <a:pPr eaLnBrk="1" hangingPunct="1">
              <a:defRPr/>
            </a:pPr>
            <a:r>
              <a:rPr lang="en-US" smtClean="0"/>
              <a:t>Japan had never been a threat to develop a bomb.</a:t>
            </a:r>
          </a:p>
          <a:p>
            <a:pPr eaLnBrk="1" hangingPunct="1">
              <a:defRPr/>
            </a:pPr>
            <a:r>
              <a:rPr lang="en-US" smtClean="0"/>
              <a:t>Groves definitely wanted to use the bombs.</a:t>
            </a:r>
          </a:p>
          <a:p>
            <a:pPr eaLnBrk="1" hangingPunct="1">
              <a:defRPr/>
            </a:pPr>
            <a:r>
              <a:rPr lang="en-US" smtClean="0"/>
              <a:t>Szilard started a petition, signed by many of the scientists involved in the project, to not drop the bombs.  The petition was never delivered to Truman.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791200" y="914400"/>
            <a:ext cx="2895600" cy="1981200"/>
          </a:xfrm>
        </p:spPr>
        <p:txBody>
          <a:bodyPr/>
          <a:lstStyle/>
          <a:p>
            <a:pPr eaLnBrk="1" hangingPunct="1">
              <a:defRPr/>
            </a:pPr>
            <a:r>
              <a:rPr lang="en-US" sz="4000" smtClean="0"/>
              <a:t>509</a:t>
            </a:r>
            <a:r>
              <a:rPr lang="en-US" sz="4000" baseline="30000" smtClean="0"/>
              <a:t>th</a:t>
            </a:r>
            <a:r>
              <a:rPr lang="en-US" sz="4000" smtClean="0"/>
              <a:t> Composite Group</a:t>
            </a:r>
          </a:p>
        </p:txBody>
      </p:sp>
      <p:sp>
        <p:nvSpPr>
          <p:cNvPr id="97283" name="Rectangle 3"/>
          <p:cNvSpPr>
            <a:spLocks noGrp="1" noChangeArrowheads="1"/>
          </p:cNvSpPr>
          <p:nvPr>
            <p:ph type="body" idx="1"/>
          </p:nvPr>
        </p:nvSpPr>
        <p:spPr>
          <a:xfrm>
            <a:off x="457200" y="3810000"/>
            <a:ext cx="8229600" cy="2819400"/>
          </a:xfrm>
        </p:spPr>
        <p:txBody>
          <a:bodyPr/>
          <a:lstStyle/>
          <a:p>
            <a:pPr eaLnBrk="1" hangingPunct="1">
              <a:defRPr/>
            </a:pPr>
            <a:r>
              <a:rPr lang="en-US" smtClean="0"/>
              <a:t>B-29 Bomber Group was constituted and refitted to carry the atomic bombs.</a:t>
            </a:r>
          </a:p>
          <a:p>
            <a:pPr eaLnBrk="1" hangingPunct="1">
              <a:defRPr/>
            </a:pPr>
            <a:r>
              <a:rPr lang="en-US" smtClean="0"/>
              <a:t>Special training took place stateside before transferring to Tinian Island.</a:t>
            </a:r>
          </a:p>
          <a:p>
            <a:pPr eaLnBrk="1" hangingPunct="1">
              <a:defRPr/>
            </a:pPr>
            <a:r>
              <a:rPr lang="en-US" smtClean="0"/>
              <a:t>The commander was Colonel  Paul Tibbets</a:t>
            </a:r>
          </a:p>
        </p:txBody>
      </p:sp>
      <p:pic>
        <p:nvPicPr>
          <p:cNvPr id="39940" name="Picture 5" descr="CGP-476"/>
          <p:cNvPicPr>
            <a:picLocks noChangeAspect="1" noChangeArrowheads="1"/>
          </p:cNvPicPr>
          <p:nvPr/>
        </p:nvPicPr>
        <p:blipFill>
          <a:blip r:embed="rId2" cstate="print"/>
          <a:srcRect/>
          <a:stretch>
            <a:fillRect/>
          </a:stretch>
        </p:blipFill>
        <p:spPr bwMode="auto">
          <a:xfrm>
            <a:off x="0" y="0"/>
            <a:ext cx="5257800" cy="372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Little Boy and Fat Man</a:t>
            </a:r>
          </a:p>
        </p:txBody>
      </p:sp>
      <p:sp>
        <p:nvSpPr>
          <p:cNvPr id="98307" name="Rectangle 3"/>
          <p:cNvSpPr>
            <a:spLocks noGrp="1" noChangeArrowheads="1"/>
          </p:cNvSpPr>
          <p:nvPr>
            <p:ph type="body" idx="1"/>
          </p:nvPr>
        </p:nvSpPr>
        <p:spPr/>
        <p:txBody>
          <a:bodyPr/>
          <a:lstStyle/>
          <a:p>
            <a:pPr eaLnBrk="1" hangingPunct="1">
              <a:defRPr/>
            </a:pPr>
            <a:r>
              <a:rPr lang="en-US" smtClean="0"/>
              <a:t> </a:t>
            </a:r>
          </a:p>
        </p:txBody>
      </p:sp>
      <p:pic>
        <p:nvPicPr>
          <p:cNvPr id="40964" name="Picture 7" descr="Lbmus"/>
          <p:cNvPicPr>
            <a:picLocks noChangeAspect="1" noChangeArrowheads="1"/>
          </p:cNvPicPr>
          <p:nvPr/>
        </p:nvPicPr>
        <p:blipFill>
          <a:blip r:embed="rId2" cstate="print"/>
          <a:srcRect/>
          <a:stretch>
            <a:fillRect/>
          </a:stretch>
        </p:blipFill>
        <p:spPr bwMode="auto">
          <a:xfrm>
            <a:off x="228600" y="2209800"/>
            <a:ext cx="4191000" cy="3189288"/>
          </a:xfrm>
          <a:prstGeom prst="rect">
            <a:avLst/>
          </a:prstGeom>
          <a:noFill/>
          <a:ln w="9525">
            <a:noFill/>
            <a:miter lim="800000"/>
            <a:headEnd/>
            <a:tailEnd/>
          </a:ln>
        </p:spPr>
      </p:pic>
      <p:pic>
        <p:nvPicPr>
          <p:cNvPr id="40965" name="Picture 11" descr="Fat Man at Tinian, color">
            <a:hlinkClick r:id="rId3"/>
          </p:cNvPr>
          <p:cNvPicPr>
            <a:picLocks noChangeAspect="1" noChangeArrowheads="1"/>
          </p:cNvPicPr>
          <p:nvPr/>
        </p:nvPicPr>
        <p:blipFill>
          <a:blip r:embed="rId4" cstate="print"/>
          <a:srcRect/>
          <a:stretch>
            <a:fillRect/>
          </a:stretch>
        </p:blipFill>
        <p:spPr bwMode="auto">
          <a:xfrm>
            <a:off x="4724400" y="2209800"/>
            <a:ext cx="4267200" cy="310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715000" y="1371600"/>
            <a:ext cx="2971800" cy="1371600"/>
          </a:xfrm>
        </p:spPr>
        <p:txBody>
          <a:bodyPr/>
          <a:lstStyle/>
          <a:p>
            <a:pPr eaLnBrk="1" hangingPunct="1">
              <a:defRPr/>
            </a:pPr>
            <a:r>
              <a:rPr lang="en-US" smtClean="0"/>
              <a:t>Hiroshima</a:t>
            </a:r>
          </a:p>
        </p:txBody>
      </p:sp>
      <p:sp>
        <p:nvSpPr>
          <p:cNvPr id="99331" name="Rectangle 3"/>
          <p:cNvSpPr>
            <a:spLocks noGrp="1" noChangeArrowheads="1"/>
          </p:cNvSpPr>
          <p:nvPr>
            <p:ph type="body" sz="half" idx="1"/>
          </p:nvPr>
        </p:nvSpPr>
        <p:spPr>
          <a:xfrm>
            <a:off x="533400" y="3886200"/>
            <a:ext cx="8305800" cy="2667000"/>
          </a:xfrm>
        </p:spPr>
        <p:txBody>
          <a:bodyPr/>
          <a:lstStyle/>
          <a:p>
            <a:pPr eaLnBrk="1" hangingPunct="1">
              <a:defRPr/>
            </a:pPr>
            <a:r>
              <a:rPr lang="en-US" sz="2800" smtClean="0"/>
              <a:t>Aug. 6, 1945, Little Boy was dropped by the Enola Gay piloted by Col. Paul Tibbets.</a:t>
            </a:r>
          </a:p>
          <a:p>
            <a:pPr eaLnBrk="1" hangingPunct="1">
              <a:defRPr/>
            </a:pPr>
            <a:r>
              <a:rPr lang="en-US" sz="2800" smtClean="0"/>
              <a:t>Equivalent to 12-15 kilotons of TNT.</a:t>
            </a:r>
          </a:p>
          <a:p>
            <a:pPr eaLnBrk="1" hangingPunct="1">
              <a:defRPr/>
            </a:pPr>
            <a:r>
              <a:rPr lang="en-US" sz="2800" smtClean="0"/>
              <a:t>70,000 immediate deaths, 140,000 by the end of the year.</a:t>
            </a:r>
          </a:p>
        </p:txBody>
      </p:sp>
      <p:pic>
        <p:nvPicPr>
          <p:cNvPr id="41988" name="Picture 5" descr="hiroapres"/>
          <p:cNvPicPr>
            <a:picLocks noGrp="1" noChangeAspect="1" noChangeArrowheads="1"/>
          </p:cNvPicPr>
          <p:nvPr>
            <p:ph sz="half" idx="2"/>
          </p:nvPr>
        </p:nvPicPr>
        <p:blipFill>
          <a:blip r:embed="rId2" cstate="print"/>
          <a:srcRect/>
          <a:stretch>
            <a:fillRect/>
          </a:stretch>
        </p:blipFill>
        <p:spPr>
          <a:xfrm>
            <a:off x="0" y="0"/>
            <a:ext cx="5334000" cy="38608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ac.450f.edgecastcdn.net/80450F/comicsalliance.com/files/2012/05/mp06.jpg"/>
          <p:cNvPicPr>
            <a:picLocks noChangeAspect="1" noChangeArrowheads="1"/>
          </p:cNvPicPr>
          <p:nvPr/>
        </p:nvPicPr>
        <p:blipFill>
          <a:blip r:embed="rId2" cstate="print"/>
          <a:srcRect/>
          <a:stretch>
            <a:fillRect/>
          </a:stretch>
        </p:blipFill>
        <p:spPr bwMode="auto">
          <a:xfrm>
            <a:off x="5029200" y="259270"/>
            <a:ext cx="3581400" cy="659873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34000" y="381000"/>
            <a:ext cx="3352800" cy="1371600"/>
          </a:xfrm>
        </p:spPr>
        <p:txBody>
          <a:bodyPr/>
          <a:lstStyle/>
          <a:p>
            <a:pPr eaLnBrk="1" hangingPunct="1">
              <a:defRPr/>
            </a:pPr>
            <a:r>
              <a:rPr lang="en-US" smtClean="0"/>
              <a:t>Nagasaki</a:t>
            </a:r>
          </a:p>
        </p:txBody>
      </p:sp>
      <p:sp>
        <p:nvSpPr>
          <p:cNvPr id="104451" name="Rectangle 3"/>
          <p:cNvSpPr>
            <a:spLocks noGrp="1" noChangeArrowheads="1"/>
          </p:cNvSpPr>
          <p:nvPr>
            <p:ph type="body" sz="half" idx="1"/>
          </p:nvPr>
        </p:nvSpPr>
        <p:spPr>
          <a:xfrm>
            <a:off x="457200" y="3505200"/>
            <a:ext cx="8382000" cy="2590800"/>
          </a:xfrm>
        </p:spPr>
        <p:txBody>
          <a:bodyPr/>
          <a:lstStyle/>
          <a:p>
            <a:pPr eaLnBrk="1" hangingPunct="1">
              <a:defRPr/>
            </a:pPr>
            <a:r>
              <a:rPr lang="en-US" sz="2800" smtClean="0"/>
              <a:t>August 9, 1945, Fat Man was droped by Bocks Car piloted by Maj. Charles Sweeney.</a:t>
            </a:r>
          </a:p>
          <a:p>
            <a:pPr eaLnBrk="1" hangingPunct="1">
              <a:defRPr/>
            </a:pPr>
            <a:r>
              <a:rPr lang="en-US" sz="2800" smtClean="0"/>
              <a:t>Equivalent to 21 kilotons of TNT.</a:t>
            </a:r>
          </a:p>
          <a:p>
            <a:pPr eaLnBrk="1" hangingPunct="1">
              <a:defRPr/>
            </a:pPr>
            <a:r>
              <a:rPr lang="en-US" sz="2800" smtClean="0"/>
              <a:t>40,000 immediate deaths, 70,000 by the end of the year.</a:t>
            </a:r>
          </a:p>
          <a:p>
            <a:pPr eaLnBrk="1" hangingPunct="1">
              <a:defRPr/>
            </a:pPr>
            <a:endParaRPr lang="en-US" sz="2800" smtClean="0"/>
          </a:p>
        </p:txBody>
      </p:sp>
      <p:pic>
        <p:nvPicPr>
          <p:cNvPr id="43012" name="Picture 5" descr="nagasaki"/>
          <p:cNvPicPr>
            <a:picLocks noGrp="1" noChangeAspect="1" noChangeArrowheads="1"/>
          </p:cNvPicPr>
          <p:nvPr>
            <p:ph sz="half" idx="2"/>
          </p:nvPr>
        </p:nvPicPr>
        <p:blipFill>
          <a:blip r:embed="rId2" cstate="print"/>
          <a:srcRect/>
          <a:stretch>
            <a:fillRect/>
          </a:stretch>
        </p:blipFill>
        <p:spPr>
          <a:xfrm>
            <a:off x="0" y="0"/>
            <a:ext cx="5257800" cy="344487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953000" y="381000"/>
            <a:ext cx="3733800" cy="1371600"/>
          </a:xfrm>
        </p:spPr>
        <p:txBody>
          <a:bodyPr/>
          <a:lstStyle/>
          <a:p>
            <a:pPr eaLnBrk="1" hangingPunct="1">
              <a:defRPr/>
            </a:pPr>
            <a:r>
              <a:rPr lang="en-US" smtClean="0"/>
              <a:t>VJ-Day</a:t>
            </a:r>
          </a:p>
        </p:txBody>
      </p:sp>
      <p:sp>
        <p:nvSpPr>
          <p:cNvPr id="106499" name="Rectangle 3"/>
          <p:cNvSpPr>
            <a:spLocks noGrp="1" noChangeArrowheads="1"/>
          </p:cNvSpPr>
          <p:nvPr>
            <p:ph type="body" sz="half" idx="1"/>
          </p:nvPr>
        </p:nvSpPr>
        <p:spPr>
          <a:xfrm>
            <a:off x="4648200" y="1981200"/>
            <a:ext cx="4267200" cy="4114800"/>
          </a:xfrm>
        </p:spPr>
        <p:txBody>
          <a:bodyPr/>
          <a:lstStyle/>
          <a:p>
            <a:pPr eaLnBrk="1" hangingPunct="1">
              <a:defRPr/>
            </a:pPr>
            <a:r>
              <a:rPr lang="en-US" smtClean="0"/>
              <a:t>Japan surrenders unconditionally on Aug. 14, 1945.</a:t>
            </a:r>
          </a:p>
          <a:p>
            <a:pPr eaLnBrk="1" hangingPunct="1">
              <a:defRPr/>
            </a:pPr>
            <a:r>
              <a:rPr lang="en-US" smtClean="0"/>
              <a:t>Surrender signed in Tokyo Harbor aboard the USS Missouri on Sept. 2.</a:t>
            </a:r>
          </a:p>
        </p:txBody>
      </p:sp>
      <p:pic>
        <p:nvPicPr>
          <p:cNvPr id="44036" name="Picture 8" descr="THE KISS">
            <a:hlinkClick r:id="rId2"/>
          </p:cNvPr>
          <p:cNvPicPr>
            <a:picLocks noGrp="1" noChangeAspect="1" noChangeArrowheads="1"/>
          </p:cNvPicPr>
          <p:nvPr>
            <p:ph sz="quarter" idx="3"/>
          </p:nvPr>
        </p:nvPicPr>
        <p:blipFill>
          <a:blip r:embed="rId3" cstate="print"/>
          <a:srcRect/>
          <a:stretch>
            <a:fillRect/>
          </a:stretch>
        </p:blipFill>
        <p:spPr>
          <a:xfrm>
            <a:off x="0" y="0"/>
            <a:ext cx="4440238"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181600" y="381000"/>
            <a:ext cx="3962400" cy="1371600"/>
          </a:xfrm>
        </p:spPr>
        <p:txBody>
          <a:bodyPr/>
          <a:lstStyle/>
          <a:p>
            <a:pPr eaLnBrk="1" hangingPunct="1">
              <a:defRPr/>
            </a:pPr>
            <a:r>
              <a:rPr lang="en-US" smtClean="0"/>
              <a:t>After the War</a:t>
            </a:r>
          </a:p>
        </p:txBody>
      </p:sp>
      <p:sp>
        <p:nvSpPr>
          <p:cNvPr id="109571" name="Rectangle 3"/>
          <p:cNvSpPr>
            <a:spLocks noGrp="1" noChangeArrowheads="1"/>
          </p:cNvSpPr>
          <p:nvPr>
            <p:ph type="body" idx="1"/>
          </p:nvPr>
        </p:nvSpPr>
        <p:spPr>
          <a:xfrm>
            <a:off x="457200" y="3124200"/>
            <a:ext cx="8229600" cy="3505200"/>
          </a:xfrm>
        </p:spPr>
        <p:txBody>
          <a:bodyPr/>
          <a:lstStyle/>
          <a:p>
            <a:pPr eaLnBrk="1" hangingPunct="1">
              <a:defRPr/>
            </a:pPr>
            <a:r>
              <a:rPr lang="en-US" smtClean="0"/>
              <a:t>The US conducts tests on Bikini Atoll.</a:t>
            </a:r>
          </a:p>
          <a:p>
            <a:pPr eaLnBrk="1" hangingPunct="1">
              <a:defRPr/>
            </a:pPr>
            <a:r>
              <a:rPr lang="en-US" smtClean="0"/>
              <a:t>Able test recreated a Pearl Harbor style attack using a single plutonium bomb.</a:t>
            </a:r>
          </a:p>
          <a:p>
            <a:pPr eaLnBrk="1" hangingPunct="1">
              <a:defRPr/>
            </a:pPr>
            <a:r>
              <a:rPr lang="en-US" smtClean="0"/>
              <a:t>Today, you can dive on some of the sunken ships in the lagoon.</a:t>
            </a:r>
          </a:p>
          <a:p>
            <a:pPr eaLnBrk="1" hangingPunct="1">
              <a:defRPr/>
            </a:pPr>
            <a:r>
              <a:rPr lang="en-US" smtClean="0"/>
              <a:t>The Bikinians cannot yet return.</a:t>
            </a:r>
          </a:p>
          <a:p>
            <a:pPr eaLnBrk="1" hangingPunct="1">
              <a:buFont typeface="Wingdings" pitchFamily="2" charset="2"/>
              <a:buNone/>
              <a:defRPr/>
            </a:pPr>
            <a:endParaRPr lang="en-US" sz="2000" smtClean="0"/>
          </a:p>
        </p:txBody>
      </p:sp>
      <p:pic>
        <p:nvPicPr>
          <p:cNvPr id="45060" name="Picture 7" descr="88181g2">
            <a:hlinkClick r:id="rId2"/>
          </p:cNvPr>
          <p:cNvPicPr>
            <a:picLocks noChangeAspect="1" noChangeArrowheads="1"/>
          </p:cNvPicPr>
          <p:nvPr/>
        </p:nvPicPr>
        <p:blipFill>
          <a:blip r:embed="rId3" cstate="print"/>
          <a:srcRect/>
          <a:stretch>
            <a:fillRect/>
          </a:stretch>
        </p:blipFill>
        <p:spPr bwMode="auto">
          <a:xfrm>
            <a:off x="0" y="0"/>
            <a:ext cx="5105400" cy="2906713"/>
          </a:xfrm>
          <a:prstGeom prst="rect">
            <a:avLst/>
          </a:prstGeom>
          <a:noFill/>
          <a:ln w="9525">
            <a:noFill/>
            <a:miter lim="800000"/>
            <a:headEnd/>
            <a:tailEnd/>
          </a:ln>
        </p:spPr>
      </p:pic>
      <p:sp>
        <p:nvSpPr>
          <p:cNvPr id="109576" name="Rectangle 8"/>
          <p:cNvSpPr>
            <a:spLocks noChangeArrowheads="1"/>
          </p:cNvSpPr>
          <p:nvPr/>
        </p:nvSpPr>
        <p:spPr bwMode="auto">
          <a:xfrm>
            <a:off x="5105400" y="2514600"/>
            <a:ext cx="3124200" cy="41275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Art work by Grant Powell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724400" y="381000"/>
            <a:ext cx="3962400" cy="1371600"/>
          </a:xfrm>
        </p:spPr>
        <p:txBody>
          <a:bodyPr/>
          <a:lstStyle/>
          <a:p>
            <a:pPr eaLnBrk="1" hangingPunct="1">
              <a:defRPr/>
            </a:pPr>
            <a:r>
              <a:rPr lang="en-US" smtClean="0"/>
              <a:t>Edward Teller</a:t>
            </a:r>
          </a:p>
        </p:txBody>
      </p:sp>
      <p:sp>
        <p:nvSpPr>
          <p:cNvPr id="110595" name="Rectangle 3"/>
          <p:cNvSpPr>
            <a:spLocks noGrp="1" noChangeArrowheads="1"/>
          </p:cNvSpPr>
          <p:nvPr>
            <p:ph type="body" sz="half" idx="1"/>
          </p:nvPr>
        </p:nvSpPr>
        <p:spPr>
          <a:xfrm>
            <a:off x="4724400" y="1981200"/>
            <a:ext cx="4038600" cy="4114800"/>
          </a:xfrm>
        </p:spPr>
        <p:txBody>
          <a:bodyPr/>
          <a:lstStyle/>
          <a:p>
            <a:pPr eaLnBrk="1" hangingPunct="1">
              <a:defRPr/>
            </a:pPr>
            <a:r>
              <a:rPr lang="en-US" smtClean="0"/>
              <a:t>Edward Teller pushed for further work on a fusion based bomb.</a:t>
            </a:r>
          </a:p>
          <a:p>
            <a:pPr eaLnBrk="1" hangingPunct="1">
              <a:defRPr/>
            </a:pPr>
            <a:r>
              <a:rPr lang="en-US" smtClean="0"/>
              <a:t>Known as the Father of the Hydrogen Bomb.</a:t>
            </a:r>
          </a:p>
        </p:txBody>
      </p:sp>
      <p:pic>
        <p:nvPicPr>
          <p:cNvPr id="46084" name="Picture 5" descr="Edward Teller pioneered work on the hydrogen bomb."/>
          <p:cNvPicPr>
            <a:picLocks noGrp="1" noChangeAspect="1" noChangeArrowheads="1"/>
          </p:cNvPicPr>
          <p:nvPr>
            <p:ph sz="half" idx="2"/>
          </p:nvPr>
        </p:nvPicPr>
        <p:blipFill>
          <a:blip r:embed="rId2" cstate="print"/>
          <a:srcRect/>
          <a:stretch>
            <a:fillRect/>
          </a:stretch>
        </p:blipFill>
        <p:spPr>
          <a:xfrm>
            <a:off x="0" y="0"/>
            <a:ext cx="4383088" cy="55626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800600" y="228600"/>
            <a:ext cx="3886200" cy="1828800"/>
          </a:xfrm>
        </p:spPr>
        <p:txBody>
          <a:bodyPr/>
          <a:lstStyle/>
          <a:p>
            <a:pPr eaLnBrk="1" hangingPunct="1">
              <a:defRPr/>
            </a:pPr>
            <a:r>
              <a:rPr lang="en-US" smtClean="0"/>
              <a:t>Stanislaw Ulam</a:t>
            </a:r>
          </a:p>
        </p:txBody>
      </p:sp>
      <p:sp>
        <p:nvSpPr>
          <p:cNvPr id="118787" name="Rectangle 3"/>
          <p:cNvSpPr>
            <a:spLocks noGrp="1" noChangeArrowheads="1"/>
          </p:cNvSpPr>
          <p:nvPr>
            <p:ph type="body" sz="half" idx="1"/>
          </p:nvPr>
        </p:nvSpPr>
        <p:spPr>
          <a:xfrm>
            <a:off x="4724400" y="1905000"/>
            <a:ext cx="4038600" cy="4648200"/>
          </a:xfrm>
        </p:spPr>
        <p:txBody>
          <a:bodyPr/>
          <a:lstStyle/>
          <a:p>
            <a:pPr eaLnBrk="1" hangingPunct="1">
              <a:defRPr/>
            </a:pPr>
            <a:r>
              <a:rPr lang="en-US" smtClean="0"/>
              <a:t>Recognized that radiation could create the pressure that would cause fusion.</a:t>
            </a:r>
          </a:p>
          <a:p>
            <a:pPr eaLnBrk="1" hangingPunct="1">
              <a:defRPr/>
            </a:pPr>
            <a:r>
              <a:rPr lang="en-US" smtClean="0"/>
              <a:t>Led to the design of a staged thermonuclear device.</a:t>
            </a:r>
          </a:p>
        </p:txBody>
      </p:sp>
      <p:pic>
        <p:nvPicPr>
          <p:cNvPr id="47108" name="Picture 5" descr="Ulam">
            <a:hlinkClick r:id="rId2"/>
          </p:cNvPr>
          <p:cNvPicPr>
            <a:picLocks noGrp="1" noChangeAspect="1" noChangeArrowheads="1"/>
          </p:cNvPicPr>
          <p:nvPr>
            <p:ph sz="half" idx="2"/>
          </p:nvPr>
        </p:nvPicPr>
        <p:blipFill>
          <a:blip r:embed="rId3" cstate="print"/>
          <a:srcRect/>
          <a:stretch>
            <a:fillRect/>
          </a:stretch>
        </p:blipFill>
        <p:spPr>
          <a:xfrm>
            <a:off x="0" y="0"/>
            <a:ext cx="4476750" cy="51816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105400" y="381000"/>
            <a:ext cx="3581400" cy="1752600"/>
          </a:xfrm>
        </p:spPr>
        <p:txBody>
          <a:bodyPr/>
          <a:lstStyle/>
          <a:p>
            <a:pPr eaLnBrk="1" hangingPunct="1">
              <a:defRPr/>
            </a:pPr>
            <a:r>
              <a:rPr lang="en-US" smtClean="0"/>
              <a:t>The Fusion Reaction</a:t>
            </a:r>
          </a:p>
        </p:txBody>
      </p:sp>
      <p:sp>
        <p:nvSpPr>
          <p:cNvPr id="112643" name="Rectangle 3"/>
          <p:cNvSpPr>
            <a:spLocks noGrp="1" noChangeArrowheads="1"/>
          </p:cNvSpPr>
          <p:nvPr>
            <p:ph type="body" sz="half" idx="1"/>
          </p:nvPr>
        </p:nvSpPr>
        <p:spPr>
          <a:xfrm>
            <a:off x="5105400" y="2057400"/>
            <a:ext cx="3810000" cy="4114800"/>
          </a:xfrm>
        </p:spPr>
        <p:txBody>
          <a:bodyPr/>
          <a:lstStyle/>
          <a:p>
            <a:pPr eaLnBrk="1" hangingPunct="1">
              <a:defRPr/>
            </a:pPr>
            <a:r>
              <a:rPr lang="en-US" smtClean="0"/>
              <a:t>Requires a plutonium bomb as a trigger.</a:t>
            </a:r>
            <a:r>
              <a:rPr lang="en-US" sz="2800" smtClean="0"/>
              <a:t> </a:t>
            </a:r>
            <a:endParaRPr lang="en-US" smtClean="0"/>
          </a:p>
          <a:p>
            <a:pPr eaLnBrk="1" hangingPunct="1">
              <a:buFont typeface="Wingdings" pitchFamily="2" charset="2"/>
              <a:buNone/>
              <a:defRPr/>
            </a:pPr>
            <a:endParaRPr lang="en-US" sz="2800" smtClean="0"/>
          </a:p>
          <a:p>
            <a:pPr eaLnBrk="1" hangingPunct="1">
              <a:buFont typeface="Wingdings" pitchFamily="2" charset="2"/>
              <a:buNone/>
              <a:defRPr/>
            </a:pPr>
            <a:endParaRPr lang="en-US" sz="2800" smtClean="0"/>
          </a:p>
        </p:txBody>
      </p:sp>
      <p:pic>
        <p:nvPicPr>
          <p:cNvPr id="48132" name="Picture 8" descr="Nuclear fusion dt reaction.gif">
            <a:hlinkClick r:id="rId2" tooltip="Nuclear fusion dt reaction.gif"/>
          </p:cNvPr>
          <p:cNvPicPr>
            <a:picLocks noGrp="1" noChangeAspect="1" noChangeArrowheads="1"/>
          </p:cNvPicPr>
          <p:nvPr>
            <p:ph sz="half" idx="2"/>
          </p:nvPr>
        </p:nvPicPr>
        <p:blipFill>
          <a:blip r:embed="rId3" cstate="print"/>
          <a:srcRect/>
          <a:stretch>
            <a:fillRect/>
          </a:stretch>
        </p:blipFill>
        <p:spPr>
          <a:xfrm>
            <a:off x="0" y="0"/>
            <a:ext cx="4873625" cy="51816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0" y="1219200"/>
            <a:ext cx="3352800" cy="1371600"/>
          </a:xfrm>
        </p:spPr>
        <p:txBody>
          <a:bodyPr/>
          <a:lstStyle/>
          <a:p>
            <a:pPr eaLnBrk="1" hangingPunct="1">
              <a:defRPr/>
            </a:pPr>
            <a:r>
              <a:rPr lang="en-US" smtClean="0"/>
              <a:t>Mike</a:t>
            </a:r>
          </a:p>
        </p:txBody>
      </p:sp>
      <p:sp>
        <p:nvSpPr>
          <p:cNvPr id="115715" name="Rectangle 3"/>
          <p:cNvSpPr>
            <a:spLocks noGrp="1" noChangeArrowheads="1"/>
          </p:cNvSpPr>
          <p:nvPr>
            <p:ph type="body" sz="half" idx="1"/>
          </p:nvPr>
        </p:nvSpPr>
        <p:spPr>
          <a:xfrm>
            <a:off x="0" y="3505200"/>
            <a:ext cx="9144000" cy="3124200"/>
          </a:xfrm>
        </p:spPr>
        <p:txBody>
          <a:bodyPr/>
          <a:lstStyle/>
          <a:p>
            <a:pPr eaLnBrk="1" hangingPunct="1">
              <a:defRPr/>
            </a:pPr>
            <a:r>
              <a:rPr lang="en-US" dirty="0" smtClean="0"/>
              <a:t>First staged fusion explosion occurred on Eniwetok Atoll on Nov. 1, 1952.</a:t>
            </a:r>
          </a:p>
          <a:p>
            <a:pPr eaLnBrk="1" hangingPunct="1">
              <a:defRPr/>
            </a:pPr>
            <a:r>
              <a:rPr lang="en-US" dirty="0" smtClean="0"/>
              <a:t>Mike used liquid deuterium as a fuel.</a:t>
            </a:r>
          </a:p>
          <a:p>
            <a:pPr eaLnBrk="1" hangingPunct="1">
              <a:defRPr/>
            </a:pPr>
            <a:r>
              <a:rPr lang="en-US" dirty="0" smtClean="0"/>
              <a:t>The output of 10.4 megatons of TNT exceeded all of the explosives used in WW II including both atomic bombs.</a:t>
            </a:r>
            <a:endParaRPr lang="en-US" sz="2800" dirty="0" smtClean="0"/>
          </a:p>
        </p:txBody>
      </p:sp>
      <p:pic>
        <p:nvPicPr>
          <p:cNvPr id="49156" name="Picture 5" descr="IvyMikeE335c10"/>
          <p:cNvPicPr>
            <a:picLocks noGrp="1" noChangeAspect="1" noChangeArrowheads="1"/>
          </p:cNvPicPr>
          <p:nvPr>
            <p:ph sz="half" idx="2"/>
          </p:nvPr>
        </p:nvPicPr>
        <p:blipFill>
          <a:blip r:embed="rId2" cstate="print"/>
          <a:srcRect/>
          <a:stretch>
            <a:fillRect/>
          </a:stretch>
        </p:blipFill>
        <p:spPr>
          <a:xfrm>
            <a:off x="0" y="0"/>
            <a:ext cx="4724400" cy="3525838"/>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533400" y="3429000"/>
            <a:ext cx="8229600" cy="1371600"/>
          </a:xfrm>
        </p:spPr>
        <p:txBody>
          <a:bodyPr/>
          <a:lstStyle/>
          <a:p>
            <a:pPr eaLnBrk="1" hangingPunct="1">
              <a:defRPr/>
            </a:pPr>
            <a:r>
              <a:rPr lang="en-US" sz="4000" smtClean="0"/>
              <a:t>Modern Thermonuclear Warhead</a:t>
            </a:r>
          </a:p>
        </p:txBody>
      </p:sp>
      <p:sp>
        <p:nvSpPr>
          <p:cNvPr id="120835" name="Rectangle 3"/>
          <p:cNvSpPr>
            <a:spLocks noGrp="1" noChangeArrowheads="1"/>
          </p:cNvSpPr>
          <p:nvPr>
            <p:ph type="body" sz="half" idx="1"/>
          </p:nvPr>
        </p:nvSpPr>
        <p:spPr>
          <a:xfrm>
            <a:off x="457200" y="4724400"/>
            <a:ext cx="8229600" cy="1752600"/>
          </a:xfrm>
        </p:spPr>
        <p:txBody>
          <a:bodyPr/>
          <a:lstStyle/>
          <a:p>
            <a:pPr eaLnBrk="1" hangingPunct="1">
              <a:defRPr/>
            </a:pPr>
            <a:r>
              <a:rPr lang="en-US" smtClean="0"/>
              <a:t>Modern weapons use LiD as a fuel.</a:t>
            </a:r>
          </a:p>
          <a:p>
            <a:pPr eaLnBrk="1" hangingPunct="1">
              <a:defRPr/>
            </a:pPr>
            <a:r>
              <a:rPr lang="en-US" smtClean="0"/>
              <a:t>As many as 20 warheads may sit on a single ICBM.</a:t>
            </a:r>
          </a:p>
        </p:txBody>
      </p:sp>
      <p:pic>
        <p:nvPicPr>
          <p:cNvPr id="50180" name="Picture 8" descr="Teller Ulam Diagram"/>
          <p:cNvPicPr>
            <a:picLocks noGrp="1" noChangeAspect="1" noChangeArrowheads="1"/>
          </p:cNvPicPr>
          <p:nvPr>
            <p:ph sz="half" idx="2"/>
          </p:nvPr>
        </p:nvPicPr>
        <p:blipFill>
          <a:blip r:embed="rId2" cstate="print"/>
          <a:srcRect/>
          <a:stretch>
            <a:fillRect/>
          </a:stretch>
        </p:blipFill>
        <p:spPr>
          <a:xfrm>
            <a:off x="0" y="0"/>
            <a:ext cx="9144000" cy="3533775"/>
          </a:xfr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3352800"/>
          </a:xfrm>
        </p:spPr>
        <p:txBody>
          <a:bodyPr/>
          <a:lstStyle/>
          <a:p>
            <a:pPr>
              <a:defRPr/>
            </a:pPr>
            <a:r>
              <a:rPr lang="en-US" dirty="0" smtClean="0"/>
              <a:t>The United States is the only country to have used a nuclear weapon in anger.</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5"/>
          <p:cNvSpPr>
            <a:spLocks noGrp="1" noChangeArrowheads="1"/>
          </p:cNvSpPr>
          <p:nvPr>
            <p:ph type="title"/>
          </p:nvPr>
        </p:nvSpPr>
        <p:spPr/>
        <p:txBody>
          <a:bodyPr/>
          <a:lstStyle/>
          <a:p>
            <a:pPr eaLnBrk="1" hangingPunct="1">
              <a:defRPr/>
            </a:pPr>
            <a:r>
              <a:rPr lang="en-US" sz="4000" smtClean="0"/>
              <a:t>Fat Man and Mike superimposed</a:t>
            </a:r>
            <a:br>
              <a:rPr lang="en-US" sz="4000" smtClean="0"/>
            </a:br>
            <a:r>
              <a:rPr lang="en-US" sz="4000" smtClean="0"/>
              <a:t>over New York City </a:t>
            </a:r>
          </a:p>
        </p:txBody>
      </p:sp>
      <p:pic>
        <p:nvPicPr>
          <p:cNvPr id="52227" name="Picture 4" descr="Both Manhatten"/>
          <p:cNvPicPr>
            <a:picLocks noGrp="1" noChangeAspect="1" noChangeArrowheads="1"/>
          </p:cNvPicPr>
          <p:nvPr>
            <p:ph idx="1"/>
          </p:nvPr>
        </p:nvPicPr>
        <p:blipFill>
          <a:blip r:embed="rId2" cstate="print"/>
          <a:srcRect/>
          <a:stretch>
            <a:fillRect/>
          </a:stretch>
        </p:blipFill>
        <p:spPr>
          <a:xfrm>
            <a:off x="1295400" y="1676400"/>
            <a:ext cx="6629400" cy="484663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bill mauld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bill mauld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ill mauld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warwingsart.com/12thAirForce/Minen.jpg"/>
          <p:cNvPicPr>
            <a:picLocks noChangeAspect="1" noChangeArrowheads="1"/>
          </p:cNvPicPr>
          <p:nvPr/>
        </p:nvPicPr>
        <p:blipFill>
          <a:blip r:embed="rId2" cstate="print"/>
          <a:srcRect/>
          <a:stretch>
            <a:fillRect/>
          </a:stretch>
        </p:blipFill>
        <p:spPr bwMode="auto">
          <a:xfrm>
            <a:off x="304800" y="76200"/>
            <a:ext cx="4913365" cy="6553200"/>
          </a:xfrm>
          <a:prstGeom prst="rect">
            <a:avLst/>
          </a:prstGeom>
          <a:noFill/>
        </p:spPr>
      </p:pic>
      <p:sp>
        <p:nvSpPr>
          <p:cNvPr id="6" name="TextBox 5"/>
          <p:cNvSpPr txBox="1"/>
          <p:nvPr/>
        </p:nvSpPr>
        <p:spPr>
          <a:xfrm>
            <a:off x="5334000" y="1143000"/>
            <a:ext cx="3581400" cy="3970318"/>
          </a:xfrm>
          <a:prstGeom prst="rect">
            <a:avLst/>
          </a:prstGeom>
          <a:noFill/>
        </p:spPr>
        <p:txBody>
          <a:bodyPr wrap="square" rtlCol="0">
            <a:spAutoFit/>
          </a:bodyPr>
          <a:lstStyle/>
          <a:p>
            <a:r>
              <a:rPr lang="en-US" b="1" dirty="0" smtClean="0"/>
              <a:t>Bill Maudlin, Cartoonist</a:t>
            </a:r>
          </a:p>
          <a:p>
            <a:endParaRPr lang="en-US" dirty="0" smtClean="0"/>
          </a:p>
          <a:p>
            <a:r>
              <a:rPr lang="en-US" dirty="0" smtClean="0"/>
              <a:t>Grew up in southern New Mexico</a:t>
            </a:r>
          </a:p>
          <a:p>
            <a:endParaRPr lang="en-US" dirty="0" smtClean="0"/>
          </a:p>
          <a:p>
            <a:endParaRPr lang="en-US" dirty="0" smtClean="0"/>
          </a:p>
          <a:p>
            <a:r>
              <a:rPr lang="en-US" dirty="0" smtClean="0"/>
              <a:t>His main cartoon characters were the scruffy an unshaven Willie and Joe. </a:t>
            </a:r>
          </a:p>
          <a:p>
            <a:endParaRPr lang="en-US" dirty="0" smtClean="0"/>
          </a:p>
          <a:p>
            <a:r>
              <a:rPr lang="en-US" dirty="0" smtClean="0"/>
              <a:t>Maudlin won a Pulitzer Prize but was mostly concerned with improving the moral of GI’s.</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371600"/>
          </a:xfrm>
        </p:spPr>
        <p:txBody>
          <a:bodyPr/>
          <a:lstStyle/>
          <a:p>
            <a:r>
              <a:rPr lang="en-US"/>
              <a:t>How it Works</a:t>
            </a:r>
          </a:p>
        </p:txBody>
      </p:sp>
      <p:sp>
        <p:nvSpPr>
          <p:cNvPr id="5123" name="Rectangle 3"/>
          <p:cNvSpPr>
            <a:spLocks noGrp="1" noChangeArrowheads="1"/>
          </p:cNvSpPr>
          <p:nvPr>
            <p:ph type="body" sz="half" idx="1"/>
          </p:nvPr>
        </p:nvSpPr>
        <p:spPr>
          <a:xfrm>
            <a:off x="457200" y="1600200"/>
            <a:ext cx="4038600" cy="4876800"/>
          </a:xfrm>
        </p:spPr>
        <p:txBody>
          <a:bodyPr/>
          <a:lstStyle/>
          <a:p>
            <a:pPr>
              <a:lnSpc>
                <a:spcPct val="80000"/>
              </a:lnSpc>
            </a:pPr>
            <a:r>
              <a:rPr lang="en-US" sz="2400"/>
              <a:t>Uranium was primary element in creating a nuclear chain reaction, which occurs when the atomic nuclei in radioactive matter are split (nuclear fission) by neutrons.  </a:t>
            </a:r>
          </a:p>
          <a:p>
            <a:pPr>
              <a:lnSpc>
                <a:spcPct val="80000"/>
              </a:lnSpc>
            </a:pPr>
            <a:endParaRPr lang="en-US" sz="2400"/>
          </a:p>
          <a:p>
            <a:pPr>
              <a:lnSpc>
                <a:spcPct val="80000"/>
              </a:lnSpc>
            </a:pPr>
            <a:r>
              <a:rPr lang="en-US" sz="2400"/>
              <a:t>Each fission then creates new neutrons that produce fissions in additional atoms at an ever increasing and self-sustaining pace.</a:t>
            </a:r>
          </a:p>
        </p:txBody>
      </p:sp>
      <p:pic>
        <p:nvPicPr>
          <p:cNvPr id="5124" name="Picture 4" descr="Uranium Ore Rock"/>
          <p:cNvPicPr>
            <a:picLocks noGrp="1" noChangeAspect="1" noChangeArrowheads="1"/>
          </p:cNvPicPr>
          <p:nvPr>
            <p:ph sz="quarter" idx="2"/>
          </p:nvPr>
        </p:nvPicPr>
        <p:blipFill>
          <a:blip r:embed="rId2" cstate="print"/>
          <a:srcRect/>
          <a:stretch>
            <a:fillRect/>
          </a:stretch>
        </p:blipFill>
        <p:spPr>
          <a:xfrm>
            <a:off x="5537200" y="1447800"/>
            <a:ext cx="2260600" cy="1981200"/>
          </a:xfrm>
          <a:noFill/>
          <a:ln/>
        </p:spPr>
      </p:pic>
      <p:pic>
        <p:nvPicPr>
          <p:cNvPr id="5125" name="Picture 5" descr="Nuclear Energy - U235 atom"/>
          <p:cNvPicPr>
            <a:picLocks noGrp="1" noChangeAspect="1" noChangeArrowheads="1"/>
          </p:cNvPicPr>
          <p:nvPr>
            <p:ph sz="quarter" idx="3"/>
          </p:nvPr>
        </p:nvPicPr>
        <p:blipFill>
          <a:blip r:embed="rId3" cstate="print"/>
          <a:srcRect/>
          <a:stretch>
            <a:fillRect/>
          </a:stretch>
        </p:blipFill>
        <p:spPr>
          <a:xfrm>
            <a:off x="5541963" y="3733800"/>
            <a:ext cx="2306637" cy="2667000"/>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u="sng"/>
              <a:t>The Development</a:t>
            </a:r>
          </a:p>
        </p:txBody>
      </p:sp>
      <p:sp>
        <p:nvSpPr>
          <p:cNvPr id="6147" name="Rectangle 3"/>
          <p:cNvSpPr>
            <a:spLocks noGrp="1" noChangeArrowheads="1"/>
          </p:cNvSpPr>
          <p:nvPr>
            <p:ph type="body" idx="1"/>
          </p:nvPr>
        </p:nvSpPr>
        <p:spPr>
          <a:xfrm>
            <a:off x="457200" y="1981200"/>
            <a:ext cx="8229600" cy="4572000"/>
          </a:xfrm>
        </p:spPr>
        <p:txBody>
          <a:bodyPr/>
          <a:lstStyle/>
          <a:p>
            <a:r>
              <a:rPr lang="en-US"/>
              <a:t>Work began in 1942 after success of creating a controlled nuclear reaction at University of Chicago</a:t>
            </a:r>
          </a:p>
          <a:p>
            <a:endParaRPr lang="en-US"/>
          </a:p>
          <a:p>
            <a:r>
              <a:rPr lang="en-US"/>
              <a:t>Would be the best kept secret of the war</a:t>
            </a:r>
          </a:p>
          <a:p>
            <a:pPr lvl="1"/>
            <a:r>
              <a:rPr lang="en-US"/>
              <a:t>600,000 working on the project, but very few knew of its purpose </a:t>
            </a:r>
            <a:r>
              <a:rPr lang="en-US">
                <a:sym typeface="Wingdings" pitchFamily="2" charset="2"/>
              </a:rPr>
              <a:t> create an atomic bomb</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u="sng"/>
              <a:t>The Developments</a:t>
            </a:r>
          </a:p>
        </p:txBody>
      </p:sp>
      <p:sp>
        <p:nvSpPr>
          <p:cNvPr id="7171" name="Rectangle 3"/>
          <p:cNvSpPr>
            <a:spLocks noGrp="1" noChangeArrowheads="1"/>
          </p:cNvSpPr>
          <p:nvPr>
            <p:ph type="body" idx="1"/>
          </p:nvPr>
        </p:nvSpPr>
        <p:spPr/>
        <p:txBody>
          <a:bodyPr/>
          <a:lstStyle/>
          <a:p>
            <a:pPr>
              <a:lnSpc>
                <a:spcPct val="90000"/>
              </a:lnSpc>
            </a:pPr>
            <a:r>
              <a:rPr lang="en-US"/>
              <a:t>2 atomic reactors built in Oak Ridge, Tennessee and in Washington to create Uranium 235 and Plutonium (Very RARE!), which proved more practical in creating bomb than Uranium</a:t>
            </a:r>
          </a:p>
          <a:p>
            <a:pPr>
              <a:lnSpc>
                <a:spcPct val="90000"/>
              </a:lnSpc>
            </a:pPr>
            <a:endParaRPr lang="en-US"/>
          </a:p>
          <a:p>
            <a:pPr>
              <a:lnSpc>
                <a:spcPct val="90000"/>
              </a:lnSpc>
            </a:pPr>
            <a:r>
              <a:rPr lang="en-US"/>
              <a:t>Laboratory set up in Los Alamos, N.M. with purpose of creating the bomb</a:t>
            </a:r>
          </a:p>
          <a:p>
            <a:pPr>
              <a:lnSpc>
                <a:spcPct val="90000"/>
              </a:lnSpc>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Manhattan Project</a:t>
            </a:r>
          </a:p>
        </p:txBody>
      </p:sp>
      <p:sp>
        <p:nvSpPr>
          <p:cNvPr id="8195" name="Rectangle 3"/>
          <p:cNvSpPr>
            <a:spLocks noGrp="1" noChangeArrowheads="1"/>
          </p:cNvSpPr>
          <p:nvPr>
            <p:ph type="body" idx="1"/>
          </p:nvPr>
        </p:nvSpPr>
        <p:spPr/>
        <p:txBody>
          <a:bodyPr/>
          <a:lstStyle/>
          <a:p>
            <a:r>
              <a:rPr lang="en-US"/>
              <a:t>After Germany surrenders on May 8, 1945, many scientists working on the project see no reason to continue.</a:t>
            </a:r>
          </a:p>
          <a:p>
            <a:endParaRPr lang="en-US"/>
          </a:p>
          <a:p>
            <a:r>
              <a:rPr lang="en-US"/>
              <a:t>But continue on to test the bomb anyway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ac.450f.edgecastcdn.net/80450F/comicsalliance.com/files/2012/05/mp03.jpg"/>
          <p:cNvPicPr>
            <a:picLocks noChangeAspect="1" noChangeArrowheads="1"/>
          </p:cNvPicPr>
          <p:nvPr/>
        </p:nvPicPr>
        <p:blipFill>
          <a:blip r:embed="rId2" cstate="print"/>
          <a:srcRect/>
          <a:stretch>
            <a:fillRect/>
          </a:stretch>
        </p:blipFill>
        <p:spPr bwMode="auto">
          <a:xfrm>
            <a:off x="762000" y="1524000"/>
            <a:ext cx="8059196" cy="35052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424</TotalTime>
  <Words>1132</Words>
  <Application>Microsoft Office PowerPoint</Application>
  <PresentationFormat>On-screen Show (4:3)</PresentationFormat>
  <Paragraphs>129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Textured</vt:lpstr>
      <vt:lpstr>The Manhattan Project</vt:lpstr>
      <vt:lpstr>How it Began</vt:lpstr>
      <vt:lpstr>Slide 3</vt:lpstr>
      <vt:lpstr>Slide 4</vt:lpstr>
      <vt:lpstr>How it Works</vt:lpstr>
      <vt:lpstr>The Development</vt:lpstr>
      <vt:lpstr>The Developments</vt:lpstr>
      <vt:lpstr>Manhattan Project</vt:lpstr>
      <vt:lpstr>Slide 9</vt:lpstr>
      <vt:lpstr>Trinity Test</vt:lpstr>
      <vt:lpstr>General Leslie Groves</vt:lpstr>
      <vt:lpstr>J. Robert Oppenheimer</vt:lpstr>
      <vt:lpstr>Slide 13</vt:lpstr>
      <vt:lpstr>Oak Ridge</vt:lpstr>
      <vt:lpstr>Hanford</vt:lpstr>
      <vt:lpstr>Los Alamos</vt:lpstr>
      <vt:lpstr>Site after the Trinity Test</vt:lpstr>
      <vt:lpstr>Klaus Fuchs</vt:lpstr>
      <vt:lpstr>University of Chicago</vt:lpstr>
      <vt:lpstr>Gun Design</vt:lpstr>
      <vt:lpstr>Implosion Design</vt:lpstr>
      <vt:lpstr>Trinity Site</vt:lpstr>
      <vt:lpstr>Gadget</vt:lpstr>
      <vt:lpstr>The Dawn of the Nuclear Age</vt:lpstr>
      <vt:lpstr>Slide 25</vt:lpstr>
      <vt:lpstr>To Use or Not to Use</vt:lpstr>
      <vt:lpstr>509th Composite Group</vt:lpstr>
      <vt:lpstr>Little Boy and Fat Man</vt:lpstr>
      <vt:lpstr>Hiroshima</vt:lpstr>
      <vt:lpstr>Nagasaki</vt:lpstr>
      <vt:lpstr>VJ-Day</vt:lpstr>
      <vt:lpstr>After the War</vt:lpstr>
      <vt:lpstr>Edward Teller</vt:lpstr>
      <vt:lpstr>Stanislaw Ulam</vt:lpstr>
      <vt:lpstr>The Fusion Reaction</vt:lpstr>
      <vt:lpstr>Mike</vt:lpstr>
      <vt:lpstr>Modern Thermonuclear Warhead</vt:lpstr>
      <vt:lpstr>The United States is the only country to have used a nuclear weapon in anger. </vt:lpstr>
      <vt:lpstr>Fat Man and Mike superimposed over New York City </vt:lpstr>
    </vt:vector>
  </TitlesOfParts>
  <Company>WMRHSD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Manhattan Project</dc:title>
  <dc:creator>Faculty</dc:creator>
  <cp:lastModifiedBy>shauenstein</cp:lastModifiedBy>
  <cp:revision>26</cp:revision>
  <dcterms:created xsi:type="dcterms:W3CDTF">2008-03-05T22:10:24Z</dcterms:created>
  <dcterms:modified xsi:type="dcterms:W3CDTF">2015-03-23T17:00:45Z</dcterms:modified>
</cp:coreProperties>
</file>