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75" r:id="rId12"/>
    <p:sldId id="266" r:id="rId13"/>
    <p:sldId id="268" r:id="rId14"/>
    <p:sldId id="267" r:id="rId15"/>
    <p:sldId id="269" r:id="rId16"/>
    <p:sldId id="276" r:id="rId17"/>
    <p:sldId id="277" r:id="rId18"/>
    <p:sldId id="270" r:id="rId19"/>
    <p:sldId id="271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857763B-19AE-4016-BA29-7FBE51E39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8BFA83-B318-45E9-B3E9-437D9F5BCF67}" type="slidenum">
              <a:rPr lang="en-US"/>
              <a:pPr/>
              <a:t>12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ln/>
        </p:spPr>
      </p:sp>
      <p:sp>
        <p:nvSpPr>
          <p:cNvPr id="26628" name="Rectangle 3"/>
          <p:cNvSpPr>
            <a:spLocks noChangeArrowheads="1"/>
          </p:cNvSpPr>
          <p:nvPr>
            <p:ph type="body" idx="1"/>
          </p:nvPr>
        </p:nvSpPr>
        <p:spPr>
          <a:xfrm>
            <a:off x="1062038" y="4349750"/>
            <a:ext cx="4740275" cy="3514725"/>
          </a:xfrm>
          <a:noFill/>
          <a:ln/>
        </p:spPr>
        <p:txBody>
          <a:bodyPr wrap="none" anchor="ctr"/>
          <a:lstStyle/>
          <a:p>
            <a:pPr defTabSz="449263"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</p:grpSp>
      <p:sp>
        <p:nvSpPr>
          <p:cNvPr id="2053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3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7CB505-5BB8-4DFB-9553-47D06B5DD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2CC50-010F-462D-8FBA-F7457EBB5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680A-FF41-4A4B-A501-77B634D9B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F75E8-040F-4C97-A46B-01366AAFB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39F0A-2A27-4411-93C6-26DB4AF0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6D33-C0B1-41B4-BAEE-F0002C47A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13C07-D549-40B0-AB13-8A95F7592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C766-9073-448B-9328-8B8C6DBB2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BB806-16ED-4B23-BBC4-F337F5D09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5BC10-281E-46F5-932D-FDE6B995F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940D5-6B28-445A-89B4-62595429F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DF995-26FA-4F0E-B704-F54A77EA4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945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946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946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1946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69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0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1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950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1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951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1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51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1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1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D90CA426-759A-4571-B1BD-AD6EB8BD2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abebooks.com/servlet/FrameBase?content=%2Fservlet%2FListingDetails%3Fshowpic=1%26stockphoto=1%26showpicurl=http://isbn.abebooks.com/mz/81/03/0030554381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rds.yahoo.com/_ylt=A0WTb_pLUrVJvYAAFiKJzbkF;_ylu=X3oDMTBxcjlyaGFvBHBvcwM1BHNlYwNzcgR2dGlkA0kxMDVfMTI2/SIG=1m1ca3il8/EXP=1236706251/**http%3A/images.search.yahoo.com/images/view%3Fback=http%253A%252F%252Fimages.search.yahoo.com%252Fsearch%252Fimages%253Fp%253Dyam%252Bfestival%252Bin%252Bafrica%2526fr%253Dyfp-t-501%2526ei%253Dutf-8%2526x%253Dwrt%26w=375%26h=500%26imgurl=static.flickr.com%252F3178%252F2959409973_93529d85e9.jpg%26rurl=http%253A%252F%252Fwww.flickr.com%252Fphotos%252F1village%252F2959409973%252F%26size=170kB%26name=Yam%2BFestival%26p=yam%2Bfestival%2Bin%2Bafrica%26type=JPG%26oid=ede1b37f282183a2%26fusr=oneVillage%2BInitiative%26tit=Yam%2BFestival%26hurl=http%253A%252F%252Fwww.flickr.com%252Fphotos%252F1village%252F%26no=5%26tt=69%26sigr=11hfblj0p%26sigi=11gj33o4t%26sigb=131mjfh0l%26sigh=116mt5e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rds.yahoo.com/_ylt=A0WTbx5yUrVJo3wBVMuJzbkF;_ylu=X3oDMTBxbmJsdWtsBHBvcwMxBHNlYwNzcgR2dGlkA0kxMDVfMTI2/SIG=1kl7b5um6/EXP=1236706290/**http%3A/images.search.yahoo.com/images/view%3Fback=http%253A%252F%252Fimages.search.yahoo.com%252Fsearch%252Fimages%253Fp%253Dyam%252B%2526fr%253Dyfp-t-501%2526ei%253Dutf-8%2526x%253Dwrt%26w=500%26h=375%26imgurl=static.flickr.com%252F2252%252F1739126965_f923fda088.jpg%26rurl=http%253A%252F%252Fwww.flickr.com%252Fphotos%252Fbillifer%252F1739126965%252F%26size=115.5kB%26name=I%2Byam%2Ba%2Byam%2521%26p=yam%26type=JPG%26oid=2fa47bbe7d2801c8%26fusr=paXoo%26tit=I%2Byam%2Ba%2Byam%2521%26hurl=http%253A%252F%252Fwww.flickr.com%252Fphotos%252Fbillifer%252F%26no=1%26tt=1,413,797%26sigr=11hr8p7tf%26sigi=11gnqe7lv%26sigb=12f49j9h4%26sigh=116lg663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rds.yahoo.com/_ylt=A0WTb_zfULVJll8AQVqJzbkF;_ylu=X3oDMTBxaGcwZm1rBHBvcwM0BHNlYwNzcgR2dGlkA0kxMDVfMTI2/SIG=1lm3rn8vi/EXP=1236705887/**http%3A/images.search.yahoo.com/images/view%3Fback=http%253A%252F%252Fimages.search.yahoo.com%252Fsearch%252Fimages%253Fp%253DKola%252Bnut%252Bafrica%2526fr%253Dyfp-t-501%2526toggle%253D1%2526cop%253Dmss%2526ei%253DUTF-8%26w=375%26h=500%26imgurl=static.flickr.com%252F79%252F237519192_c230cb9f21.jpg%26rurl=http%253A%252F%252Fwww.flickr.com%252Fphotos%252Fshooteverypig%252F237519192%252F%26size=180.5kB%26name=Kola%2BTree%26p=Kola%2Bnut%2Bafrica%26type=JPG%26oid=40e9f71d222a9b6c%26fusr=rbairdpccam%26tit=Kola%2BTree%26hurl=http%253A%252F%252Fwww.flickr.com%252Fphotos%252Fshooteverypig%252F%26no=4%26tt=30%26sigr=11lanhfgk%26sigi=11dikes3e%26sigb=135oljaek%26sigh=11bas3fa8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ds.yahoo.com/_ylt=A0WTb_yoUrVJx1sAMgWJzbkF;_ylu=X3oDMTBxcjlyaGFvBHBvcwM1BHNlYwNzcgR2dGlkA0kxMDVfMTI2/SIG=1hh8dm5m9/EXP=1236706344/**http%3A/images.search.yahoo.com/images/view%3Fback=http%253A%252F%252Fimages.search.yahoo.com%252Fsearch%252Fimages%253Fp%253Dcassava%2526fr%253Dyfp-t-501%2526ei%253Dutf-8%2526x%253Dwrt%26w=240%26h=180%26imgurl=www.biotech-weblog.com%252F50226711%252Fimages%252Fcassava_root.jpg%26rurl=http%253A%252F%252Fwww.biotech-weblog.com%252F50226711%252Fgenetically_modified_supersized_cassava.php%26size=14.6kB%26name=cassava_root.jpg%26p=cassava%26type=JPG%26oid=553d6e664df552d8%26no=5%26tt=20,173%26sigr=12ieumudr%26sigi=11n318eig%26sigb=12i95q97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rds.yahoo.com/_ylt=A0WTb_kxbrVJiB8BjCKJzbkF;_ylu=X3oDMTByNWlxcjRsBHBvcwMxOARzZWMDc3IEdnRpZANJMTA1XzEyNg--/SIG=1gqel6jfr/EXP=1236713393/**http%3A/images.search.yahoo.com/images/view%3Fback=http%253A%252F%252Fimages.search.yahoo.com%252Fsearch%252Fimages%253Fei%253DUTF-8%2526p%253DIgbo%252520masks%2526fr2%253Dtab-web%2526fr%253Dyfp-t-501%26w=327%26h=550%26imgurl=www.genuineafrica.com%252Fimages%252FIgbo%252FIgbo_Mask_9Side.jpg%26rurl=http%253A%252F%252Fwww.genuineafrica.com%252Figbo_mask_9.htm%26size=34.4kB%26name=Igbo_Mask_9Side.jpg%26p=Igbo%2Bmasks%26type=JPG%26oid=88189a006d80dc9a%26no=18%26tt=243%26sigr=11ccg5qbt%26sigi=11lpd6s3u%26sigb=12tbcfvda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rds.yahoo.com/_ylt=A0WTb_kxbrVJiB8BeyKJzbkF;_ylu=X3oDMTBxbmJsdWtsBHBvcwMxBHNlYwNzcgR2dGlkA0kxMDVfMTI2/SIG=1grqj686d/EXP=1236713393/**http%3A/images.search.yahoo.com/images/view%3Fback=http%253A%252F%252Fimages.search.yahoo.com%252Fsearch%252Fimages%253Fei%253DUTF-8%2526p%253DIgbo%252520masks%2526fr2%253Dtab-web%2526fr%253Dyfp-t-501%26w=114%26h=200%26imgurl=www.genuineafrica.com%252Fimages%252FIgbo%252FIgbo_Mask_2thumb.jpg%26rurl=http%253A%252F%252Fwww.genuineafrica.com%252FIgbo_Ibo_art.htm%26size=6.2kB%26name=Igbo_Mask_2thumb.jpg%26p=Igbo%2Bmasks%26type=JPG%26oid=34d11f6b8deb9aa6%26no=1%26tt=243%26sigr=11d77rde5%26sigi=11mqlml37%26sigb=12tbcfv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ds.yahoo.com/_ylt=A0WTb_kxbrVJiB8BhCKJzbkF;_ylu=X3oDMTByY2J1bG5lBHBvcwMxMARzZWMDc3IEdnRpZANJMTA1XzEyNg--/SIG=1gqg8ror1/EXP=1236713393/**http%3A/images.search.yahoo.com/images/view%3Fback=http%253A%252F%252Fimages.search.yahoo.com%252Fsearch%252Fimages%253Fei%253DUTF-8%2526p%253DIgbo%252520masks%2526fr2%253Dtab-web%2526fr%253Dyfp-t-501%26w=256%26h=500%26imgurl=www.genuineafrica.com%252Fimages%252FIgbo%252FIgbo_Mask_5Side.jpg%26rurl=http%253A%252F%252Fwww.genuineafrica.com%252Figbo_mask_5.htm%26size=24.7kB%26name=Igbo_Mask_5Side.jpg%26p=Igbo%2Bmasks%26type=JPG%26oid=ca86c5b3100576b8%26no=10%26tt=243%26sigr=11cis4afu%26sigi=11logdc0h%26sigb=12tbcfvda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rds.yahoo.com/_ylt=A0WTb_kxbrVJiB8BgyKJzbkF;_ylu=X3oDMTBxb2NiODV0BHBvcwM5BHNlYwNzcgR2dGlkA0kxMDVfMTI2/SIG=1ghq02a92/EXP=1236713393/**http%3A/images.search.yahoo.com/images/view%3Fback=http%253A%252F%252Fimages.search.yahoo.com%252Fsearch%252Fimages%253Fei%253DUTF-8%2526p%253DIgbo%252520masks%2526fr2%253Dtab-web%2526fr%253Dyfp-t-501%26w=336%26h=500%26imgurl=www.genuineafrica.com%252Fimages%252FIgbo%252FIgbo_Mask_5.jpg%26rurl=http%253A%252F%252Fwww.genuineafrica.com%252Figbo_mask_5.htm%26size=34.3kB%26name=Igbo_Mask_5.jpg%26p=Igbo%2Bmasks%26type=JPG%26oid=22d01882ccee60e6%26no=9%26tt=243%26sigr=11cis4afu%26sigi=11h353fsk%26sigb=12tbcfvda" TargetMode="External"/><Relationship Id="rId4" Type="http://schemas.openxmlformats.org/officeDocument/2006/relationships/hyperlink" Target="http://rds.yahoo.com/_ylt=A0WTb_kxbrVJiB8BfCKJzbkF;_ylu=X3oDMTBxdWRwamtrBHBvcwMyBHNlYwNzcgR2dGlkA0kxMDVfMTI2/SIG=1gpj69eb3/EXP=1236713393/**http%3A/images.search.yahoo.com/images/view%3Fback=http%253A%252F%252Fimages.search.yahoo.com%252Fsearch%252Fimages%253Fei%253DUTF-8%2526p%253DIgbo%252520masks%2526fr2%253Dtab-web%2526fr%253Dyfp-t-501%26w=111%26h=200%26imgurl=www.genuineafrica.com%252Fimages%252FIgbo%252FIgbo_Mask_3thumb.jpg%26rurl=http%253A%252F%252Fwww.genuineafrica.com%252FIgbo_Ibo_art.htm%26size=6kB%26name=Igbo_Mask_3thumb.jpg%26p=Igbo%2Bmasks%26type=JPG%26oid=5cab0a1187db8a24%26no=2%26tt=243%26sigr=11d77rde5%26sigi=11m6bqd87%26sigb=12tbcfvda" TargetMode="External"/><Relationship Id="rId9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ocabulary.com/lists/2425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African_literature" TargetMode="External"/><Relationship Id="rId3" Type="http://schemas.openxmlformats.org/officeDocument/2006/relationships/hyperlink" Target="http://en.wikipedia.org/wiki/Novelist" TargetMode="External"/><Relationship Id="rId7" Type="http://schemas.openxmlformats.org/officeDocument/2006/relationships/hyperlink" Target="http://en.wikipedia.org/wiki/Things_Fall_Apart" TargetMode="External"/><Relationship Id="rId2" Type="http://schemas.openxmlformats.org/officeDocument/2006/relationships/hyperlink" Target="http://en.wikipedia.org/wiki/Niger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ritic" TargetMode="External"/><Relationship Id="rId11" Type="http://schemas.openxmlformats.org/officeDocument/2006/relationships/image" Target="../media/image7.jpeg"/><Relationship Id="rId5" Type="http://schemas.openxmlformats.org/officeDocument/2006/relationships/hyperlink" Target="http://en.wikipedia.org/wiki/Professor" TargetMode="External"/><Relationship Id="rId10" Type="http://schemas.openxmlformats.org/officeDocument/2006/relationships/hyperlink" Target="http://rds.yahoo.com/_ylt=A0WTb_kUNrVJGOgAWJGJzbkF;_ylu=X3oDMTBxbmJsdWtsBHBvcwMxBHNlYwNzcgR2dGlkA0kxMDVfMTI2/SIG=1j4umqb4r/EXP=1236699028/**http%3A/images.search.yahoo.com/images/view%3Fback=http%253A%252F%252Fimages.search.yahoo.com%252Fsearch%252Fimages%253Fp%253Dchinua%252Bachebe%2526fr%253Dyfp-t-501%2526ei%253Dutf-8%2526x%253Dwrt%2526y%253DSearch%26w=225%26h=279%26imgurl=www.onelang.com%252Fencyclopedia%252Fimages%252Fthumb%252F1%252F14%252F225px-ChinuaAchebe.BC.jpg%26rurl=http%253A%252F%252Fwww.onelang.com%252Fencyclopedia%252Findex.php%252FChinua_Achebe%26size=14.4kB%26name=225px-ChinuaAchebe.BC.jpg%26p=chinua%2Bachebe%26type=JPG%26oid=ee6b73890ac98a72%26no=1%26tt=874%26sigr=11r8e5lso%26sigi=128j1rka9%26sigb=131m908bp" TargetMode="External"/><Relationship Id="rId4" Type="http://schemas.openxmlformats.org/officeDocument/2006/relationships/hyperlink" Target="http://en.wikipedia.org/wiki/Poet" TargetMode="External"/><Relationship Id="rId9" Type="http://schemas.openxmlformats.org/officeDocument/2006/relationships/hyperlink" Target="http://www.wikipedia.com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desaver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6965950" cy="1524000"/>
          </a:xfrm>
        </p:spPr>
        <p:txBody>
          <a:bodyPr/>
          <a:lstStyle/>
          <a:p>
            <a:pPr algn="ctr" eaLnBrk="1" hangingPunct="1"/>
            <a:r>
              <a:rPr lang="en-US" sz="4400" u="sng" smtClean="0">
                <a:latin typeface="Bodoni MT" pitchFamily="18" charset="0"/>
              </a:rPr>
              <a:t>Things Fall Apart</a:t>
            </a:r>
            <a:r>
              <a:rPr lang="en-US" sz="4400" smtClean="0">
                <a:latin typeface="Bodoni MT" pitchFamily="18" charset="0"/>
              </a:rPr>
              <a:t/>
            </a:r>
            <a:br>
              <a:rPr lang="en-US" sz="4400" smtClean="0">
                <a:latin typeface="Bodoni MT" pitchFamily="18" charset="0"/>
              </a:rPr>
            </a:br>
            <a:r>
              <a:rPr lang="en-US" sz="4400" smtClean="0">
                <a:latin typeface="Bodoni MT" pitchFamily="18" charset="0"/>
              </a:rPr>
              <a:t>By: Chinua Achebe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5" descr="Things Fall Apart: Chinua Achebe">
            <a:hlinkClick r:id="rId2" tooltip="Things Fall Apart: Chinua Acheb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371600"/>
            <a:ext cx="31956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Ibo Villages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Few miles from each other- spoke different languages</a:t>
            </a:r>
          </a:p>
          <a:p>
            <a:pPr eaLnBrk="1" hangingPunct="1"/>
            <a:r>
              <a:rPr lang="en-US" u="sng" smtClean="0">
                <a:latin typeface="Bodoni MT" pitchFamily="18" charset="0"/>
              </a:rPr>
              <a:t>Customs: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3 day market week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The kola nut ritual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New Yam festival</a:t>
            </a:r>
          </a:p>
          <a:p>
            <a:pPr eaLnBrk="1" hangingPunct="1"/>
            <a:endParaRPr lang="en-US" smtClean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Igbo People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Nigeria figure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The University of Iowa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Museum of Art</a:t>
            </a: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</p:txBody>
      </p:sp>
      <p:pic>
        <p:nvPicPr>
          <p:cNvPr id="13316" name="Picture 5" descr="FallA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81000"/>
            <a:ext cx="1687513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7808913" cy="1146175"/>
          </a:xfrm>
          <a:noFill/>
        </p:spPr>
        <p:txBody>
          <a:bodyPr lIns="0" tIns="0" rIns="0" bIns="0"/>
          <a:lstStyle/>
          <a:p>
            <a:pPr algn="ctr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mtClean="0">
                <a:latin typeface="Bodoni MT" pitchFamily="18" charset="0"/>
              </a:rPr>
              <a:t>Ibo Economy</a:t>
            </a:r>
            <a:endParaRPr lang="en-GB" smtClean="0">
              <a:latin typeface="Bodoni MT" pitchFamily="18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-228600" y="2590800"/>
            <a:ext cx="7808913" cy="3560763"/>
          </a:xfrm>
        </p:spPr>
        <p:txBody>
          <a:bodyPr lIns="0" tIns="0" rIns="0" bIns="0" anchor="ctr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                                                        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81000" y="1676400"/>
            <a:ext cx="8229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Bodoni MT" pitchFamily="18" charset="0"/>
              </a:rPr>
              <a:t>Economy based on “root crops”</a:t>
            </a:r>
          </a:p>
          <a:p>
            <a:endParaRPr lang="en-US" sz="4000">
              <a:latin typeface="Bodoni MT" pitchFamily="18" charset="0"/>
            </a:endParaRPr>
          </a:p>
          <a:p>
            <a:r>
              <a:rPr lang="en-US" sz="4000">
                <a:latin typeface="Bodoni MT" pitchFamily="18" charset="0"/>
              </a:rPr>
              <a:t>Men grew yam</a:t>
            </a:r>
          </a:p>
          <a:p>
            <a:endParaRPr lang="en-US" sz="4000">
              <a:latin typeface="Bodoni MT" pitchFamily="18" charset="0"/>
            </a:endParaRPr>
          </a:p>
          <a:p>
            <a:r>
              <a:rPr lang="en-US" sz="4000">
                <a:latin typeface="Bodoni MT" pitchFamily="18" charset="0"/>
              </a:rPr>
              <a:t>Women grew beans, cassava, and cocoyam</a:t>
            </a:r>
            <a:endParaRPr lang="en-US" sz="4000" u="sng">
              <a:latin typeface="Bodoni MT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Yam Festival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6871" name="Picture 7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371600"/>
            <a:ext cx="2951163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9" descr="Go to full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1371600"/>
            <a:ext cx="419100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Kola Nut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7280275" cy="5259387"/>
          </a:xfrm>
        </p:spPr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						</a:t>
            </a:r>
            <a:r>
              <a:rPr lang="en-US" sz="3600" smtClean="0">
                <a:latin typeface="Bodoni MT" pitchFamily="18" charset="0"/>
              </a:rPr>
              <a:t>Kola Nuts</a:t>
            </a: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Kola Nut Tree		</a:t>
            </a:r>
            <a:r>
              <a:rPr lang="en-US" sz="3600" smtClean="0">
                <a:latin typeface="Bodoni MT" pitchFamily="18" charset="0"/>
              </a:rPr>
              <a:t>	</a:t>
            </a:r>
          </a:p>
        </p:txBody>
      </p:sp>
      <p:pic>
        <p:nvPicPr>
          <p:cNvPr id="34821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400"/>
            <a:ext cx="306546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 descr="GriffoniaKolaNut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429000" y="1295400"/>
            <a:ext cx="4343400" cy="3257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Cassava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 </a:t>
            </a:r>
          </a:p>
        </p:txBody>
      </p:sp>
      <p:pic>
        <p:nvPicPr>
          <p:cNvPr id="37893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76400"/>
            <a:ext cx="37338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6" dur="2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Igbo Masks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6085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589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7" descr="Go to full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276600"/>
            <a:ext cx="18081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9" name="Picture 9" descr="Go to fullsize image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62600" y="304800"/>
            <a:ext cx="20986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1" name="Picture 11" descr="Go to fullsize image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3505200"/>
            <a:ext cx="198913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3" name="Picture 13" descr="Go to fullsize imag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09800" y="1143000"/>
            <a:ext cx="16827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460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63587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Igbo Masks Defined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5259387"/>
          </a:xfrm>
        </p:spPr>
        <p:txBody>
          <a:bodyPr/>
          <a:lstStyle/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Used during festivals</a:t>
            </a: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Used during ceremonies</a:t>
            </a: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Used to symbolize beauty</a:t>
            </a:r>
          </a:p>
          <a:p>
            <a:pPr eaLnBrk="1" hangingPunct="1"/>
            <a:endParaRPr lang="en-US" sz="2800" smtClean="0">
              <a:latin typeface="Bodoni MT" pitchFamily="18" charset="0"/>
            </a:endParaRPr>
          </a:p>
        </p:txBody>
      </p:sp>
      <p:pic>
        <p:nvPicPr>
          <p:cNvPr id="47109" name="Picture 5" descr="chokwemask_02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90600"/>
            <a:ext cx="29527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Chapter Vocabulary Words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You have a list of vocabulary words that are in each chapter.  You are responsible for defining the words for each chapter BEFORE reading the chapter in class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You can use the list of words on </a:t>
            </a:r>
            <a:r>
              <a:rPr lang="en-US" smtClean="0">
                <a:latin typeface="Bodoni MT" pitchFamily="18" charset="0"/>
                <a:hlinkClick r:id="rId2"/>
              </a:rPr>
              <a:t>http://www.vocabulary.com/lists/24253#view=list</a:t>
            </a:r>
            <a:r>
              <a:rPr lang="en-US" smtClean="0">
                <a:latin typeface="Bodoni MT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39787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Reading Schedule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7386638" cy="4497388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Reading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Schedule:Chapters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1-5 by Wednesday Jan 22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Chapters 6-9 by Friday, Jan 29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Chapters 10-19 by Wed, Feb 5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Chapters 20-End by Fri, Feb 12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Chinua Achebe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5259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Born on 16 November 1930, is a </a:t>
            </a:r>
            <a:r>
              <a:rPr lang="en-US" smtClean="0">
                <a:latin typeface="Bodoni MT" pitchFamily="18" charset="0"/>
                <a:hlinkClick r:id="rId2" tooltip="Nigeria"/>
              </a:rPr>
              <a:t>Nigerian</a:t>
            </a:r>
            <a:r>
              <a:rPr lang="en-US" smtClean="0">
                <a:latin typeface="Bodoni MT" pitchFamily="18" charset="0"/>
              </a:rPr>
              <a:t> </a:t>
            </a:r>
            <a:r>
              <a:rPr lang="en-US" smtClean="0">
                <a:latin typeface="Bodoni MT" pitchFamily="18" charset="0"/>
                <a:hlinkClick r:id="rId3" tooltip="Novelist"/>
              </a:rPr>
              <a:t>novelist</a:t>
            </a:r>
            <a:r>
              <a:rPr lang="en-US" smtClean="0">
                <a:latin typeface="Bodoni MT" pitchFamily="18" charset="0"/>
              </a:rPr>
              <a:t>, </a:t>
            </a:r>
            <a:r>
              <a:rPr lang="en-US" smtClean="0">
                <a:latin typeface="Bodoni MT" pitchFamily="18" charset="0"/>
                <a:hlinkClick r:id="rId4" tooltip="Poet"/>
              </a:rPr>
              <a:t>poet</a:t>
            </a:r>
            <a:r>
              <a:rPr lang="en-US" smtClean="0">
                <a:latin typeface="Bodoni MT" pitchFamily="18" charset="0"/>
              </a:rPr>
              <a:t>, </a:t>
            </a:r>
            <a:r>
              <a:rPr lang="en-US" smtClean="0">
                <a:latin typeface="Bodoni MT" pitchFamily="18" charset="0"/>
                <a:hlinkClick r:id="rId5" tooltip="Professor"/>
              </a:rPr>
              <a:t>professor</a:t>
            </a:r>
            <a:r>
              <a:rPr lang="en-US" smtClean="0">
                <a:latin typeface="Bodoni MT" pitchFamily="18" charset="0"/>
              </a:rPr>
              <a:t> and </a:t>
            </a:r>
            <a:r>
              <a:rPr lang="en-US" smtClean="0">
                <a:latin typeface="Bodoni MT" pitchFamily="18" charset="0"/>
                <a:hlinkClick r:id="rId6" tooltip="Critic"/>
              </a:rPr>
              <a:t>critic</a:t>
            </a:r>
            <a:r>
              <a:rPr lang="en-US" smtClean="0">
                <a:latin typeface="Bodoni MT" pitchFamily="18" charset="0"/>
              </a:rPr>
              <a:t>. He is best known for his first 	novel, </a:t>
            </a:r>
            <a:r>
              <a:rPr lang="en-US" i="1" smtClean="0">
                <a:latin typeface="Bodoni MT" pitchFamily="18" charset="0"/>
                <a:hlinkClick r:id="rId7" tooltip="Things Fall Apart"/>
              </a:rPr>
              <a:t>Things 					Fall  Apart</a:t>
            </a:r>
            <a:r>
              <a:rPr lang="en-US" smtClean="0">
                <a:latin typeface="Bodoni MT" pitchFamily="18" charset="0"/>
              </a:rPr>
              <a:t> 				(1958), which 	  is 				the most widely read 				book in 	modern 				</a:t>
            </a:r>
            <a:r>
              <a:rPr lang="en-US" smtClean="0">
                <a:latin typeface="Bodoni MT" pitchFamily="18" charset="0"/>
                <a:hlinkClick r:id="rId8" tooltip="African literature"/>
              </a:rPr>
              <a:t>African literature</a:t>
            </a:r>
            <a:r>
              <a:rPr lang="en-US" smtClean="0">
                <a:latin typeface="Bodoni MT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					</a:t>
            </a:r>
            <a:r>
              <a:rPr lang="en-US" sz="2800" smtClean="0">
                <a:latin typeface="Bodoni MT" pitchFamily="18" charset="0"/>
                <a:hlinkClick r:id="rId9"/>
              </a:rPr>
              <a:t>www.wikipedia.com</a:t>
            </a:r>
            <a:endParaRPr lang="en-US" sz="2800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</p:txBody>
      </p:sp>
      <p:pic>
        <p:nvPicPr>
          <p:cNvPr id="21509" name="Picture 5" descr="Go to fullsize imag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1000" y="3352800"/>
            <a:ext cx="28035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Reading Schedule cont’d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7386638" cy="44973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You will continue to read the novel and take notes in class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If you are absent- it is YOUR responsibility to check out a book and get caught up on the reading.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We will have quizzes approximately every 5 chapters.  These quizzes are worth 30 points.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Quizzes will be about the story and the vocabulary words for those chapters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Bodoni MT" pitchFamily="18" charset="0"/>
              </a:rPr>
              <a:t>Reading Schedule on my website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www.themastersprogram.net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There will be assessments on wikispaces throughout the month we are working on this novel.  It will be your responsibility to check for new wikis. Be part of the discussion!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You can also check the calendar for additional information on the reading schedule.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Chinua Achebe’s Novels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Bodoni MT" pitchFamily="18" charset="0"/>
              </a:rPr>
              <a:t>Achebe's novels focus on the traditions of Igbo society, 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Bodoni MT" pitchFamily="18" charset="0"/>
              </a:rPr>
              <a:t>the effect of Christian influences, and 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Bodoni MT" pitchFamily="18" charset="0"/>
              </a:rPr>
              <a:t>the clash of values during and after the colonial era.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hlinkClick r:id="rId2"/>
              </a:rPr>
              <a:t>www.wikipedia.com</a:t>
            </a: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Chinua Achebe’s Life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Grew up in Ogidi, a village in Nigeria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His father taught at the missionary school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In 1958 </a:t>
            </a:r>
            <a:r>
              <a:rPr lang="en-US" u="sng" smtClean="0">
                <a:latin typeface="Bodoni MT" pitchFamily="18" charset="0"/>
              </a:rPr>
              <a:t>Things Fall Apart</a:t>
            </a:r>
            <a:r>
              <a:rPr lang="en-US" smtClean="0">
                <a:latin typeface="Bodoni MT" pitchFamily="18" charset="0"/>
              </a:rPr>
              <a:t> was published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Currently teaches at Bard College</a:t>
            </a:r>
          </a:p>
          <a:p>
            <a:pPr eaLnBrk="1" hangingPunct="1"/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  <a:hlinkClick r:id="rId2"/>
              </a:rPr>
              <a:t>www.gradesaver.com</a:t>
            </a: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/>
            <a:endParaRPr lang="en-US" smtClean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Things Fall Apart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Things Fall Apart is set in the 1890s, during the coming of the white man to Nigeria. 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In part, the novel is a response and antidote to a large tradition of European literature in which Africans are depicted as primitive and mindless savages.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Taking Notes over the Novel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954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Bodoni MT" pitchFamily="18" charset="0"/>
              </a:rPr>
              <a:t>As you read the novel, you will take notes on a chart like this one on your own paper.  You will need at least 5 entries per chapter.</a:t>
            </a:r>
            <a:endParaRPr lang="en-US" u="sng" smtClean="0">
              <a:latin typeface="Bodoni MT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Chapter #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Page #	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line from text	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summary of line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literary device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Literary Devices  in Chapter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While reading, you must identify at least 5 literary devices used in the text per chapter.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Ex: “a long and thin strip of cloth round the waist like a belt”- simile page 73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“she was drenched in perspiration”- imagery page 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u="sng" smtClean="0">
                <a:latin typeface="Bodoni MT" pitchFamily="18" charset="0"/>
              </a:rPr>
              <a:t>Characters</a:t>
            </a:r>
            <a:r>
              <a:rPr lang="en-US" sz="3600" smtClean="0">
                <a:latin typeface="Bodoni MT" pitchFamily="18" charset="0"/>
              </a:rPr>
              <a:t/>
            </a:r>
            <a:br>
              <a:rPr lang="en-US" sz="3600" smtClean="0">
                <a:latin typeface="Bodoni MT" pitchFamily="18" charset="0"/>
              </a:rPr>
            </a:br>
            <a:r>
              <a:rPr lang="en-US" sz="3600" smtClean="0">
                <a:latin typeface="Bodoni MT" pitchFamily="18" charset="0"/>
              </a:rPr>
              <a:t>As you read- you must write down information about each character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Okonkwo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Unoka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Ekwefi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Ezinma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Nwoye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Ikemefuna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Ogbuefi Ezeudu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Obierika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Mr. Brown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Reverend James Smith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Igbo, Nigeria- location of story</a:t>
            </a:r>
          </a:p>
        </p:txBody>
      </p:sp>
      <p:pic>
        <p:nvPicPr>
          <p:cNvPr id="11267" name="Picture 6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1295400"/>
            <a:ext cx="7162800" cy="4722813"/>
          </a:xfrm>
          <a:noFill/>
        </p:spPr>
      </p:pic>
      <p:sp>
        <p:nvSpPr>
          <p:cNvPr id="28691" name="Line 19"/>
          <p:cNvSpPr>
            <a:spLocks noChangeShapeType="1"/>
          </p:cNvSpPr>
          <p:nvPr/>
        </p:nvSpPr>
        <p:spPr bwMode="auto">
          <a:xfrm flipV="1">
            <a:off x="2057400" y="51816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1" grpId="0" animBg="1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523</Words>
  <Application>Microsoft Office PowerPoint</Application>
  <PresentationFormat>On-screen Show (4:3)</PresentationFormat>
  <Paragraphs>114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Bodoni MT</vt:lpstr>
      <vt:lpstr>Wingdings</vt:lpstr>
      <vt:lpstr>Kimono</vt:lpstr>
      <vt:lpstr>Things Fall Apart By: Chinua Achebe</vt:lpstr>
      <vt:lpstr>Chinua Achebe</vt:lpstr>
      <vt:lpstr>Chinua Achebe’s Novels</vt:lpstr>
      <vt:lpstr>Chinua Achebe’s Life</vt:lpstr>
      <vt:lpstr>Things Fall Apart</vt:lpstr>
      <vt:lpstr>Taking Notes over the Novel</vt:lpstr>
      <vt:lpstr>Literary Devices  in Chapter</vt:lpstr>
      <vt:lpstr>Characters As you read- you must write down information about each character</vt:lpstr>
      <vt:lpstr>Igbo, Nigeria- location of story</vt:lpstr>
      <vt:lpstr>Ibo Villages</vt:lpstr>
      <vt:lpstr>Igbo People</vt:lpstr>
      <vt:lpstr>Ibo Economy</vt:lpstr>
      <vt:lpstr>Yam Festival</vt:lpstr>
      <vt:lpstr>Kola Nut</vt:lpstr>
      <vt:lpstr>Cassava</vt:lpstr>
      <vt:lpstr>Igbo Masks</vt:lpstr>
      <vt:lpstr>Igbo Masks Defined</vt:lpstr>
      <vt:lpstr>Chapter Vocabulary Words</vt:lpstr>
      <vt:lpstr>Reading Schedule</vt:lpstr>
      <vt:lpstr>Reading Schedule cont’d</vt:lpstr>
      <vt:lpstr>Reading Schedule on my website</vt:lpstr>
    </vt:vector>
  </TitlesOfParts>
  <Company>TPS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Fall Apart By: Chinua Achebe</dc:title>
  <dc:creator>BilliSo</dc:creator>
  <cp:lastModifiedBy>shauenstein</cp:lastModifiedBy>
  <cp:revision>47</cp:revision>
  <dcterms:created xsi:type="dcterms:W3CDTF">2009-03-09T15:30:08Z</dcterms:created>
  <dcterms:modified xsi:type="dcterms:W3CDTF">2015-01-20T15:30:47Z</dcterms:modified>
</cp:coreProperties>
</file>