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77" r:id="rId2"/>
    <p:sldId id="256" r:id="rId3"/>
    <p:sldId id="281" r:id="rId4"/>
    <p:sldId id="257" r:id="rId5"/>
    <p:sldId id="282" r:id="rId6"/>
    <p:sldId id="258" r:id="rId7"/>
    <p:sldId id="259" r:id="rId8"/>
    <p:sldId id="263" r:id="rId9"/>
    <p:sldId id="264" r:id="rId10"/>
    <p:sldId id="279" r:id="rId11"/>
    <p:sldId id="274" r:id="rId12"/>
    <p:sldId id="265" r:id="rId13"/>
    <p:sldId id="266" r:id="rId14"/>
    <p:sldId id="283" r:id="rId15"/>
    <p:sldId id="267" r:id="rId16"/>
    <p:sldId id="268" r:id="rId17"/>
    <p:sldId id="275" r:id="rId18"/>
    <p:sldId id="269" r:id="rId19"/>
    <p:sldId id="276" r:id="rId20"/>
    <p:sldId id="270" r:id="rId21"/>
    <p:sldId id="271" r:id="rId22"/>
    <p:sldId id="272" r:id="rId23"/>
    <p:sldId id="273" r:id="rId24"/>
    <p:sldId id="278" r:id="rId25"/>
    <p:sldId id="28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3" autoAdjust="0"/>
  </p:normalViewPr>
  <p:slideViewPr>
    <p:cSldViewPr>
      <p:cViewPr>
        <p:scale>
          <a:sx n="80" d="100"/>
          <a:sy n="80" d="100"/>
        </p:scale>
        <p:origin x="-72" y="34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87064"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8706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E094EEE5-9957-466F-A329-85FBDC981648}"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01B2A3A-D7BE-4A20-AC50-530754632C7C}"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68BB9CE-6C77-4391-989E-0771521B192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47BEA105-BA46-426D-B526-147736DD8AD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4350C190-41EC-404F-A181-8EBE8212CB9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090A620-8CD1-4CB1-A470-7EF341F1C613}"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CDCC15AF-4931-40EC-9DCD-769DA1916F92}"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FB6798BE-58F2-4295-8426-D5522B274C0E}"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808827D0-80D8-4753-8757-B903A5DE5864}"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A350323-F16C-491B-B1A0-F49C324C35D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86E5341-5540-411D-AFB6-96A48B0472C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8601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a:defRPr/>
              </a:pPr>
              <a:endParaRPr 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p>
          </p:txBody>
        </p:sp>
        <p:sp>
          <p:nvSpPr>
            <p:cNvPr id="8602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8602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a:defRPr/>
              </a:pPr>
              <a:endParaRPr 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a:defRPr/>
              </a:pPr>
              <a:endParaRPr lang="en-US"/>
            </a:p>
          </p:txBody>
        </p:sp>
        <p:sp>
          <p:nvSpPr>
            <p:cNvPr id="8603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a:defRPr/>
              </a:pPr>
              <a:endParaRPr lang="en-US"/>
            </a:p>
          </p:txBody>
        </p:sp>
        <p:sp>
          <p:nvSpPr>
            <p:cNvPr id="8603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8603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defRPr/>
              </a:pPr>
              <a:endParaRPr 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a:defRPr/>
              </a:pPr>
              <a:endParaRPr 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a:defRPr/>
              </a:pPr>
              <a:endParaRPr lang="en-US"/>
            </a:p>
          </p:txBody>
        </p:sp>
        <p:sp>
          <p:nvSpPr>
            <p:cNvPr id="8603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86040"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6041"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42"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86043"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28DA24EC-2E81-48A0-9DBF-E7E2A7565AF2}" type="slidenum">
              <a:rPr lang="en-US"/>
              <a:pPr>
                <a:defRPr/>
              </a:pPr>
              <a:t>‹#›</a:t>
            </a:fld>
            <a:endParaRPr lang="en-US"/>
          </a:p>
        </p:txBody>
      </p:sp>
      <p:sp>
        <p:nvSpPr>
          <p:cNvPr id="86044"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a/ae/Lightning_hits_tree_-_NOAA.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http://entertainment.webshots.com/photo/2490644740085510913qmAKDu"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File:Caspar_David_Friedrich_032.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31746" name="Rectangle 2"/>
          <p:cNvSpPr>
            <a:spLocks noGrp="1" noChangeArrowheads="1"/>
          </p:cNvSpPr>
          <p:nvPr>
            <p:ph type="ctrTitle"/>
          </p:nvPr>
        </p:nvSpPr>
        <p:spPr>
          <a:xfrm>
            <a:off x="381000" y="2057400"/>
            <a:ext cx="8458200" cy="990600"/>
          </a:xfrm>
          <a:solidFill>
            <a:schemeClr val="accent2">
              <a:alpha val="50000"/>
            </a:schemeClr>
          </a:solidFill>
        </p:spPr>
        <p:txBody>
          <a:bodyPr/>
          <a:lstStyle/>
          <a:p>
            <a:pPr eaLnBrk="1" hangingPunct="1">
              <a:defRPr/>
            </a:pPr>
            <a:r>
              <a:rPr lang="en-US" sz="5400" dirty="0" smtClean="0">
                <a:effectLst/>
                <a:latin typeface="Script MT Bold" pitchFamily="66" charset="0"/>
              </a:rPr>
              <a:t>  Romantic and Gothic Genres</a:t>
            </a:r>
            <a:r>
              <a:rPr lang="en-US" sz="4400" dirty="0" smtClean="0">
                <a:effectLst>
                  <a:outerShdw blurRad="38100" dist="38100" dir="2700000" algn="tl">
                    <a:srgbClr val="FFFFFF"/>
                  </a:outerShdw>
                </a:effectLst>
              </a:rPr>
              <a:t>	</a:t>
            </a:r>
          </a:p>
        </p:txBody>
      </p:sp>
      <p:sp>
        <p:nvSpPr>
          <p:cNvPr id="31747" name="Rectangle 3"/>
          <p:cNvSpPr>
            <a:spLocks noGrp="1" noChangeArrowheads="1"/>
          </p:cNvSpPr>
          <p:nvPr>
            <p:ph type="subTitle" idx="1"/>
          </p:nvPr>
        </p:nvSpPr>
        <p:spPr>
          <a:xfrm>
            <a:off x="1219200" y="3276600"/>
            <a:ext cx="6400800" cy="1295400"/>
          </a:xfrm>
          <a:solidFill>
            <a:schemeClr val="accent2">
              <a:alpha val="50000"/>
            </a:schemeClr>
          </a:solidFill>
        </p:spPr>
        <p:txBody>
          <a:bodyPr/>
          <a:lstStyle/>
          <a:p>
            <a:pPr eaLnBrk="1" hangingPunct="1">
              <a:defRPr/>
            </a:pPr>
            <a:r>
              <a:rPr lang="en-US" sz="8800" dirty="0" smtClean="0">
                <a:effectLst>
                  <a:outerShdw blurRad="38100" dist="38100" dir="2700000" algn="tl">
                    <a:srgbClr val="602000"/>
                  </a:outerShdw>
                </a:effectLst>
                <a:latin typeface="Chiller" pitchFamily="82" charset="0"/>
              </a:rPr>
              <a:t>In </a:t>
            </a:r>
            <a:r>
              <a:rPr lang="en-US" sz="8800" i="1" dirty="0" smtClean="0">
                <a:effectLst>
                  <a:outerShdw blurRad="38100" dist="38100" dir="2700000" algn="tl">
                    <a:srgbClr val="602000"/>
                  </a:outerShdw>
                </a:effectLst>
                <a:latin typeface="Chiller" pitchFamily="82" charset="0"/>
              </a:rPr>
              <a:t>Frankenstein</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0" y="0"/>
            <a:ext cx="9144000" cy="6858000"/>
          </a:xfrm>
          <a:prstGeom prst="rect">
            <a:avLst/>
          </a:prstGeom>
          <a:solidFill>
            <a:srgbClr val="FFFFFF"/>
          </a:solidFill>
          <a:ln w="9525">
            <a:solidFill>
              <a:schemeClr val="tx1"/>
            </a:solidFill>
            <a:miter lim="800000"/>
            <a:headEnd/>
            <a:tailEnd/>
          </a:ln>
        </p:spPr>
        <p:txBody>
          <a:bodyPr wrap="none" anchor="ctr"/>
          <a:lstStyle/>
          <a:p>
            <a:endParaRPr lang="en-US"/>
          </a:p>
        </p:txBody>
      </p:sp>
      <p:pic>
        <p:nvPicPr>
          <p:cNvPr id="12291" name="Picture 8" descr="goth"/>
          <p:cNvPicPr>
            <a:picLocks noChangeAspect="1" noChangeArrowheads="1"/>
          </p:cNvPicPr>
          <p:nvPr/>
        </p:nvPicPr>
        <p:blipFill>
          <a:blip r:embed="rId2" cstate="print"/>
          <a:srcRect/>
          <a:stretch>
            <a:fillRect/>
          </a:stretch>
        </p:blipFill>
        <p:spPr bwMode="auto">
          <a:xfrm>
            <a:off x="1447800" y="0"/>
            <a:ext cx="6823075" cy="6858000"/>
          </a:xfrm>
          <a:prstGeom prst="rect">
            <a:avLst/>
          </a:prstGeom>
          <a:noFill/>
          <a:ln w="9525">
            <a:noFill/>
            <a:miter lim="800000"/>
            <a:headEnd/>
            <a:tailEnd/>
          </a:ln>
        </p:spPr>
      </p:pic>
      <p:sp>
        <p:nvSpPr>
          <p:cNvPr id="12292" name="Rectangle 10"/>
          <p:cNvSpPr>
            <a:spLocks noChangeArrowheads="1"/>
          </p:cNvSpPr>
          <p:nvPr/>
        </p:nvSpPr>
        <p:spPr bwMode="auto">
          <a:xfrm>
            <a:off x="1371600" y="4495800"/>
            <a:ext cx="228600" cy="23622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8674" name="Rectangle 2"/>
          <p:cNvSpPr>
            <a:spLocks noGrp="1" noChangeArrowheads="1"/>
          </p:cNvSpPr>
          <p:nvPr>
            <p:ph type="body" idx="1"/>
          </p:nvPr>
        </p:nvSpPr>
        <p:spPr>
          <a:xfrm>
            <a:off x="762000" y="762000"/>
            <a:ext cx="8077200" cy="3200400"/>
          </a:xfrm>
          <a:solidFill>
            <a:schemeClr val="accent2">
              <a:alpha val="50000"/>
            </a:schemeClr>
          </a:solidFill>
        </p:spPr>
        <p:txBody>
          <a:bodyPr/>
          <a:lstStyle/>
          <a:p>
            <a:pPr eaLnBrk="1" hangingPunct="1">
              <a:defRPr/>
            </a:pPr>
            <a:r>
              <a:rPr lang="en-US" sz="2800" b="1" dirty="0" smtClean="0">
                <a:effectLst>
                  <a:outerShdw blurRad="38100" dist="38100" dir="2700000" algn="tl">
                    <a:srgbClr val="602000"/>
                  </a:outerShdw>
                </a:effectLst>
                <a:latin typeface="Andalus" pitchFamily="18" charset="-78"/>
                <a:cs typeface="Andalus" pitchFamily="18" charset="-78"/>
              </a:rPr>
              <a:t>The architecture evokes the sense of humanity’s division between a finite, physical identity and the often terrifying and bizarre forces of the infinite. The Gothic aesthetic also embodies an ambition to transcend earthly human limitations and reach the divine.</a:t>
            </a:r>
          </a:p>
        </p:txBody>
      </p:sp>
      <p:pic>
        <p:nvPicPr>
          <p:cNvPr id="13316" name="Picture 5" descr="07282001-gargoyle"/>
          <p:cNvPicPr>
            <a:picLocks noChangeAspect="1" noChangeArrowheads="1"/>
          </p:cNvPicPr>
          <p:nvPr/>
        </p:nvPicPr>
        <p:blipFill>
          <a:blip r:embed="rId3" cstate="print"/>
          <a:srcRect l="19048" t="7143" r="19048"/>
          <a:stretch>
            <a:fillRect/>
          </a:stretch>
        </p:blipFill>
        <p:spPr bwMode="auto">
          <a:xfrm>
            <a:off x="1524000" y="3886200"/>
            <a:ext cx="1981200" cy="2228850"/>
          </a:xfrm>
          <a:prstGeom prst="rect">
            <a:avLst/>
          </a:prstGeom>
          <a:noFill/>
          <a:ln w="57150">
            <a:solidFill>
              <a:schemeClr val="tx1"/>
            </a:solidFill>
            <a:miter lim="800000"/>
            <a:headEnd/>
            <a:tailEnd/>
          </a:ln>
        </p:spPr>
      </p:pic>
      <p:pic>
        <p:nvPicPr>
          <p:cNvPr id="13317" name="Picture 10" descr="5csvanvr312"/>
          <p:cNvPicPr>
            <a:picLocks noChangeAspect="1" noChangeArrowheads="1"/>
          </p:cNvPicPr>
          <p:nvPr/>
        </p:nvPicPr>
        <p:blipFill>
          <a:blip r:embed="rId4" cstate="print"/>
          <a:srcRect/>
          <a:stretch>
            <a:fillRect/>
          </a:stretch>
        </p:blipFill>
        <p:spPr bwMode="auto">
          <a:xfrm>
            <a:off x="3810000" y="3381375"/>
            <a:ext cx="4191000" cy="2730500"/>
          </a:xfrm>
          <a:prstGeom prst="rect">
            <a:avLst/>
          </a:prstGeom>
          <a:noFill/>
          <a:ln w="57150">
            <a:solidFill>
              <a:schemeClr val="tx1"/>
            </a:solid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5"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16387" name="Rectangle 3"/>
          <p:cNvSpPr>
            <a:spLocks noGrp="1" noChangeArrowheads="1"/>
          </p:cNvSpPr>
          <p:nvPr>
            <p:ph type="body" idx="1"/>
          </p:nvPr>
        </p:nvSpPr>
        <p:spPr>
          <a:xfrm>
            <a:off x="228600" y="381000"/>
            <a:ext cx="8763000" cy="5410200"/>
          </a:xfrm>
          <a:solidFill>
            <a:schemeClr val="accent2">
              <a:alpha val="50000"/>
            </a:schemeClr>
          </a:solidFill>
        </p:spPr>
        <p:txBody>
          <a:bodyPr/>
          <a:lstStyle/>
          <a:p>
            <a:pPr eaLnBrk="1" hangingPunct="1">
              <a:lnSpc>
                <a:spcPct val="80000"/>
              </a:lnSpc>
              <a:defRPr/>
            </a:pPr>
            <a:r>
              <a:rPr lang="en-US" sz="2800" b="1" dirty="0" smtClean="0">
                <a:effectLst>
                  <a:outerShdw blurRad="38100" dist="38100" dir="2700000" algn="tl">
                    <a:srgbClr val="602000"/>
                  </a:outerShdw>
                </a:effectLst>
                <a:latin typeface="Andalus" pitchFamily="18" charset="-78"/>
                <a:cs typeface="Andalus" pitchFamily="18" charset="-78"/>
              </a:rPr>
              <a:t>Like Gothic architecture, Gothic literature focuses on </a:t>
            </a:r>
            <a:r>
              <a:rPr lang="en-US" sz="2800" b="1" dirty="0" smtClean="0">
                <a:solidFill>
                  <a:schemeClr val="tx2">
                    <a:lumMod val="90000"/>
                  </a:schemeClr>
                </a:solidFill>
                <a:effectLst>
                  <a:outerShdw blurRad="38100" dist="38100" dir="2700000" algn="tl">
                    <a:srgbClr val="602000"/>
                  </a:outerShdw>
                </a:effectLst>
                <a:latin typeface="Andalus" pitchFamily="18" charset="-78"/>
                <a:cs typeface="Andalus" pitchFamily="18" charset="-78"/>
              </a:rPr>
              <a:t>humanity’s fascination with the grotesque, the unknown, and the frightening, inexplicable aspects of the universe and the human soul</a:t>
            </a:r>
            <a:r>
              <a:rPr lang="en-US" sz="2800" b="1" dirty="0" smtClean="0">
                <a:effectLst>
                  <a:outerShdw blurRad="38100" dist="38100" dir="2700000" algn="tl">
                    <a:srgbClr val="602000"/>
                  </a:outerShdw>
                </a:effectLst>
                <a:latin typeface="Andalus" pitchFamily="18" charset="-78"/>
                <a:cs typeface="Andalus" pitchFamily="18" charset="-78"/>
              </a:rPr>
              <a:t>. The Gothic "</a:t>
            </a:r>
            <a:r>
              <a:rPr lang="en-US" sz="2800" b="1" i="1" dirty="0" smtClean="0">
                <a:effectLst>
                  <a:outerShdw blurRad="38100" dist="38100" dir="2700000" algn="tl">
                    <a:srgbClr val="602000"/>
                  </a:outerShdw>
                </a:effectLst>
                <a:latin typeface="Andalus" pitchFamily="18" charset="-78"/>
                <a:cs typeface="Andalus" pitchFamily="18" charset="-78"/>
              </a:rPr>
              <a:t>relates the individual to the infinite universe</a:t>
            </a:r>
            <a:r>
              <a:rPr lang="en-US" sz="2800" b="1" dirty="0" smtClean="0">
                <a:effectLst>
                  <a:outerShdw blurRad="38100" dist="38100" dir="2700000" algn="tl">
                    <a:srgbClr val="602000"/>
                  </a:outerShdw>
                </a:effectLst>
                <a:latin typeface="Andalus" pitchFamily="18" charset="-78"/>
                <a:cs typeface="Andalus" pitchFamily="18" charset="-78"/>
              </a:rPr>
              <a:t>" </a:t>
            </a:r>
            <a:r>
              <a:rPr lang="en-US" sz="2800" dirty="0" smtClean="0">
                <a:effectLst>
                  <a:outerShdw blurRad="38100" dist="38100" dir="2700000" algn="tl">
                    <a:srgbClr val="602000"/>
                  </a:outerShdw>
                </a:effectLst>
                <a:latin typeface="Andalus" pitchFamily="18" charset="-78"/>
                <a:cs typeface="Andalus" pitchFamily="18" charset="-78"/>
              </a:rPr>
              <a:t>(</a:t>
            </a:r>
            <a:r>
              <a:rPr lang="en-US" sz="2800" dirty="0" err="1" smtClean="0">
                <a:effectLst>
                  <a:outerShdw blurRad="38100" dist="38100" dir="2700000" algn="tl">
                    <a:srgbClr val="602000"/>
                  </a:outerShdw>
                </a:effectLst>
                <a:latin typeface="Andalus" pitchFamily="18" charset="-78"/>
                <a:cs typeface="Andalus" pitchFamily="18" charset="-78"/>
              </a:rPr>
              <a:t>Varma</a:t>
            </a:r>
            <a:r>
              <a:rPr lang="en-US" sz="2800" dirty="0" smtClean="0">
                <a:effectLst>
                  <a:outerShdw blurRad="38100" dist="38100" dir="2700000" algn="tl">
                    <a:srgbClr val="602000"/>
                  </a:outerShdw>
                </a:effectLst>
                <a:latin typeface="Andalus" pitchFamily="18" charset="-78"/>
                <a:cs typeface="Andalus" pitchFamily="18" charset="-78"/>
              </a:rPr>
              <a:t>, 16) </a:t>
            </a:r>
            <a:r>
              <a:rPr lang="en-US" sz="2800" b="1" dirty="0" smtClean="0">
                <a:effectLst>
                  <a:outerShdw blurRad="38100" dist="38100" dir="2700000" algn="tl">
                    <a:srgbClr val="602000"/>
                  </a:outerShdw>
                </a:effectLst>
                <a:latin typeface="Andalus" pitchFamily="18" charset="-78"/>
                <a:cs typeface="Andalus" pitchFamily="18" charset="-78"/>
              </a:rPr>
              <a:t>and creates horror by portraying human individuals in confrontation with the overwhelming, mysterious, terrifying forces found in the cosmos and within themselves. Gothic literature pictures the human condition as an ambiguous mixture of good and evil powers that cannot be understood completely by human reason. </a:t>
            </a:r>
          </a:p>
          <a:p>
            <a:pPr marL="0" indent="0" eaLnBrk="1" hangingPunct="1">
              <a:lnSpc>
                <a:spcPct val="80000"/>
              </a:lnSpc>
              <a:buFont typeface="Wingdings" pitchFamily="2" charset="2"/>
              <a:buNone/>
              <a:defRPr/>
            </a:pPr>
            <a:endParaRPr lang="en-US" sz="2800" b="1" dirty="0" smtClean="0">
              <a:effectLst>
                <a:outerShdw blurRad="38100" dist="38100" dir="2700000" algn="tl">
                  <a:srgbClr val="602000"/>
                </a:outerShdw>
              </a:effectLst>
              <a:latin typeface="Andalus" pitchFamily="18" charset="-78"/>
              <a:cs typeface="Andalus" pitchFamily="18" charset="-78"/>
            </a:endParaRPr>
          </a:p>
          <a:p>
            <a:pPr eaLnBrk="1" hangingPunct="1">
              <a:lnSpc>
                <a:spcPct val="80000"/>
              </a:lnSpc>
              <a:defRPr/>
            </a:pPr>
            <a:r>
              <a:rPr lang="en-US" sz="2800" b="1" dirty="0" smtClean="0">
                <a:effectLst>
                  <a:outerShdw blurRad="38100" dist="38100" dir="2700000" algn="tl">
                    <a:srgbClr val="602000"/>
                  </a:outerShdw>
                </a:effectLst>
                <a:latin typeface="Andalus" pitchFamily="18" charset="-78"/>
                <a:cs typeface="Andalus" pitchFamily="18" charset="-78"/>
              </a:rPr>
              <a:t>Thus, the Gothic perspective conceives of the human condition as a </a:t>
            </a:r>
            <a:r>
              <a:rPr lang="en-US" sz="2800" b="1" dirty="0" smtClean="0">
                <a:solidFill>
                  <a:schemeClr val="tx2">
                    <a:lumMod val="90000"/>
                  </a:schemeClr>
                </a:solidFill>
                <a:effectLst>
                  <a:outerShdw blurRad="38100" dist="38100" dir="2700000" algn="tl">
                    <a:srgbClr val="602000"/>
                  </a:outerShdw>
                </a:effectLst>
                <a:latin typeface="Andalus" pitchFamily="18" charset="-78"/>
                <a:cs typeface="Andalus" pitchFamily="18" charset="-78"/>
              </a:rPr>
              <a:t>paradox, a dilemma of duality</a:t>
            </a:r>
            <a:r>
              <a:rPr lang="en-US" sz="2800" b="1" dirty="0" smtClean="0">
                <a:effectLst>
                  <a:outerShdw blurRad="38100" dist="38100" dir="2700000" algn="tl">
                    <a:srgbClr val="602000"/>
                  </a:outerShdw>
                </a:effectLst>
                <a:latin typeface="Andalus" pitchFamily="18" charset="-78"/>
                <a:cs typeface="Andalus" pitchFamily="18" charset="-78"/>
              </a:rPr>
              <a:t>—humans are divided in the conflict between opposing forces in the world and in themselves.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up)">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up)">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3"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15363" name="Picture 4" descr="gargdra"/>
          <p:cNvPicPr>
            <a:picLocks noChangeAspect="1" noChangeArrowheads="1"/>
          </p:cNvPicPr>
          <p:nvPr/>
        </p:nvPicPr>
        <p:blipFill>
          <a:blip r:embed="rId3" cstate="print"/>
          <a:srcRect/>
          <a:stretch>
            <a:fillRect/>
          </a:stretch>
        </p:blipFill>
        <p:spPr bwMode="auto">
          <a:xfrm>
            <a:off x="1162050" y="304800"/>
            <a:ext cx="2017713" cy="2968625"/>
          </a:xfrm>
          <a:prstGeom prst="rect">
            <a:avLst/>
          </a:prstGeom>
          <a:noFill/>
          <a:ln w="9525">
            <a:noFill/>
            <a:miter lim="800000"/>
            <a:headEnd/>
            <a:tailEnd/>
          </a:ln>
        </p:spPr>
      </p:pic>
      <p:pic>
        <p:nvPicPr>
          <p:cNvPr id="15364" name="Picture 6" descr="chartr"/>
          <p:cNvPicPr>
            <a:picLocks noChangeAspect="1" noChangeArrowheads="1"/>
          </p:cNvPicPr>
          <p:nvPr/>
        </p:nvPicPr>
        <p:blipFill>
          <a:blip r:embed="rId4" cstate="print"/>
          <a:srcRect/>
          <a:stretch>
            <a:fillRect/>
          </a:stretch>
        </p:blipFill>
        <p:spPr bwMode="auto">
          <a:xfrm>
            <a:off x="2971800" y="798513"/>
            <a:ext cx="3352800" cy="2522537"/>
          </a:xfrm>
          <a:prstGeom prst="rect">
            <a:avLst/>
          </a:prstGeom>
          <a:noFill/>
          <a:ln w="9525">
            <a:noFill/>
            <a:miter lim="800000"/>
            <a:headEnd/>
            <a:tailEnd/>
          </a:ln>
        </p:spPr>
      </p:pic>
      <p:pic>
        <p:nvPicPr>
          <p:cNvPr id="15365" name="Picture 8" descr="gargwac"/>
          <p:cNvPicPr>
            <a:picLocks noChangeAspect="1" noChangeArrowheads="1"/>
          </p:cNvPicPr>
          <p:nvPr/>
        </p:nvPicPr>
        <p:blipFill>
          <a:blip r:embed="rId5" cstate="print"/>
          <a:srcRect/>
          <a:stretch>
            <a:fillRect/>
          </a:stretch>
        </p:blipFill>
        <p:spPr bwMode="auto">
          <a:xfrm>
            <a:off x="6172200" y="304800"/>
            <a:ext cx="2039938" cy="2678113"/>
          </a:xfrm>
          <a:prstGeom prst="rect">
            <a:avLst/>
          </a:prstGeom>
          <a:noFill/>
          <a:ln w="9525">
            <a:noFill/>
            <a:miter lim="800000"/>
            <a:headEnd/>
            <a:tailEnd/>
          </a:ln>
        </p:spPr>
      </p:pic>
      <p:pic>
        <p:nvPicPr>
          <p:cNvPr id="15366" name="Picture 12" descr="adameve2"/>
          <p:cNvPicPr>
            <a:picLocks noChangeAspect="1" noChangeArrowheads="1"/>
          </p:cNvPicPr>
          <p:nvPr/>
        </p:nvPicPr>
        <p:blipFill>
          <a:blip r:embed="rId6" cstate="print"/>
          <a:srcRect/>
          <a:stretch>
            <a:fillRect/>
          </a:stretch>
        </p:blipFill>
        <p:spPr bwMode="auto">
          <a:xfrm>
            <a:off x="304800" y="3048000"/>
            <a:ext cx="2532063" cy="3352800"/>
          </a:xfrm>
          <a:prstGeom prst="rect">
            <a:avLst/>
          </a:prstGeom>
          <a:noFill/>
          <a:ln w="9525">
            <a:noFill/>
            <a:miter lim="800000"/>
            <a:headEnd/>
            <a:tailEnd/>
          </a:ln>
        </p:spPr>
      </p:pic>
      <p:pic>
        <p:nvPicPr>
          <p:cNvPr id="15367" name="Picture 16" descr="saints2"/>
          <p:cNvPicPr>
            <a:picLocks noChangeAspect="1" noChangeArrowheads="1"/>
          </p:cNvPicPr>
          <p:nvPr/>
        </p:nvPicPr>
        <p:blipFill>
          <a:blip r:embed="rId7" cstate="print"/>
          <a:srcRect/>
          <a:stretch>
            <a:fillRect/>
          </a:stretch>
        </p:blipFill>
        <p:spPr bwMode="auto">
          <a:xfrm>
            <a:off x="4648200" y="2971800"/>
            <a:ext cx="2005013" cy="2473325"/>
          </a:xfrm>
          <a:prstGeom prst="rect">
            <a:avLst/>
          </a:prstGeom>
          <a:noFill/>
          <a:ln w="57150">
            <a:solidFill>
              <a:srgbClr val="000000"/>
            </a:solidFill>
            <a:miter lim="800000"/>
            <a:headEnd/>
            <a:tailEnd/>
          </a:ln>
        </p:spPr>
      </p:pic>
      <p:pic>
        <p:nvPicPr>
          <p:cNvPr id="15368" name="Picture 18" descr="ndnave2"/>
          <p:cNvPicPr>
            <a:picLocks noChangeAspect="1" noChangeArrowheads="1"/>
          </p:cNvPicPr>
          <p:nvPr/>
        </p:nvPicPr>
        <p:blipFill>
          <a:blip r:embed="rId8" cstate="print"/>
          <a:srcRect/>
          <a:stretch>
            <a:fillRect/>
          </a:stretch>
        </p:blipFill>
        <p:spPr bwMode="auto">
          <a:xfrm>
            <a:off x="6629400" y="3429000"/>
            <a:ext cx="2081213" cy="3124200"/>
          </a:xfrm>
          <a:prstGeom prst="rect">
            <a:avLst/>
          </a:prstGeom>
          <a:noFill/>
          <a:ln w="57150">
            <a:solidFill>
              <a:srgbClr val="000000"/>
            </a:solidFill>
            <a:miter lim="800000"/>
            <a:headEnd/>
            <a:tailEnd/>
          </a:ln>
        </p:spPr>
      </p:pic>
      <p:pic>
        <p:nvPicPr>
          <p:cNvPr id="15369" name="Picture 14" descr="saddevi2"/>
          <p:cNvPicPr>
            <a:picLocks noChangeAspect="1" noChangeArrowheads="1"/>
          </p:cNvPicPr>
          <p:nvPr/>
        </p:nvPicPr>
        <p:blipFill>
          <a:blip r:embed="rId9" cstate="print"/>
          <a:srcRect/>
          <a:stretch>
            <a:fillRect/>
          </a:stretch>
        </p:blipFill>
        <p:spPr bwMode="auto">
          <a:xfrm>
            <a:off x="3124200" y="4419600"/>
            <a:ext cx="2667000" cy="2062163"/>
          </a:xfrm>
          <a:prstGeom prst="rect">
            <a:avLst/>
          </a:prstGeom>
          <a:noFill/>
          <a:ln w="57150">
            <a:solidFill>
              <a:srgbClr val="000000"/>
            </a:solidFill>
            <a:miter lim="800000"/>
            <a:headEnd/>
            <a:tailEnd/>
          </a:ln>
        </p:spPr>
      </p:pic>
      <p:pic>
        <p:nvPicPr>
          <p:cNvPr id="15370" name="Picture 21" descr="goth-barbie_jpg"/>
          <p:cNvPicPr>
            <a:picLocks noChangeAspect="1" noChangeArrowheads="1"/>
          </p:cNvPicPr>
          <p:nvPr/>
        </p:nvPicPr>
        <p:blipFill>
          <a:blip r:embed="rId10" cstate="print"/>
          <a:srcRect/>
          <a:stretch>
            <a:fillRect/>
          </a:stretch>
        </p:blipFill>
        <p:spPr bwMode="auto">
          <a:xfrm>
            <a:off x="2819400" y="2819400"/>
            <a:ext cx="1828800" cy="1828800"/>
          </a:xfrm>
          <a:prstGeom prst="rect">
            <a:avLst/>
          </a:prstGeom>
          <a:noFill/>
          <a:ln w="57150">
            <a:solidFill>
              <a:srgbClr val="000000"/>
            </a:solid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7813"/>
            <a:ext cx="8153400" cy="1139825"/>
          </a:xfrm>
        </p:spPr>
        <p:txBody>
          <a:bodyPr/>
          <a:lstStyle/>
          <a:p>
            <a:pPr eaLnBrk="1" hangingPunct="1">
              <a:defRPr/>
            </a:pPr>
            <a:r>
              <a:rPr lang="en-US" sz="6000" smtClean="0">
                <a:latin typeface="s'AWesome" pitchFamily="2" charset="0"/>
              </a:rPr>
              <a:t>Gothic</a:t>
            </a:r>
          </a:p>
        </p:txBody>
      </p:sp>
      <p:sp>
        <p:nvSpPr>
          <p:cNvPr id="95235" name="Rectangle 3"/>
          <p:cNvSpPr>
            <a:spLocks noGrp="1" noChangeArrowheads="1"/>
          </p:cNvSpPr>
          <p:nvPr>
            <p:ph type="body" idx="1"/>
          </p:nvPr>
        </p:nvSpPr>
        <p:spPr>
          <a:xfrm>
            <a:off x="381000" y="1295400"/>
            <a:ext cx="8229600" cy="4530725"/>
          </a:xfrm>
        </p:spPr>
        <p:txBody>
          <a:bodyPr/>
          <a:lstStyle/>
          <a:p>
            <a:pPr eaLnBrk="1" hangingPunct="1">
              <a:lnSpc>
                <a:spcPct val="90000"/>
              </a:lnSpc>
              <a:defRPr/>
            </a:pPr>
            <a:r>
              <a:rPr lang="en-US" sz="2800" b="1" dirty="0" smtClean="0">
                <a:latin typeface="Andalus" pitchFamily="18" charset="-78"/>
                <a:cs typeface="Andalus" pitchFamily="18" charset="-78"/>
              </a:rPr>
              <a:t>Prominent features of Gothic fiction include </a:t>
            </a:r>
            <a:r>
              <a:rPr lang="en-US" sz="2800" b="1" dirty="0" smtClean="0">
                <a:solidFill>
                  <a:schemeClr val="tx2">
                    <a:lumMod val="90000"/>
                  </a:schemeClr>
                </a:solidFill>
                <a:latin typeface="Andalus" pitchFamily="18" charset="-78"/>
                <a:cs typeface="Andalus" pitchFamily="18" charset="-78"/>
              </a:rPr>
              <a:t>terror</a:t>
            </a:r>
            <a:r>
              <a:rPr lang="en-US" sz="2800" b="1" dirty="0" smtClean="0">
                <a:latin typeface="Andalus" pitchFamily="18" charset="-78"/>
                <a:cs typeface="Andalus" pitchFamily="18" charset="-78"/>
              </a:rPr>
              <a:t> (both psychological and physical), </a:t>
            </a:r>
            <a:r>
              <a:rPr lang="en-US" sz="2800" b="1" dirty="0" smtClean="0">
                <a:solidFill>
                  <a:schemeClr val="tx2">
                    <a:lumMod val="90000"/>
                  </a:schemeClr>
                </a:solidFill>
                <a:latin typeface="Andalus" pitchFamily="18" charset="-78"/>
                <a:cs typeface="Andalus" pitchFamily="18" charset="-78"/>
              </a:rPr>
              <a:t>mystery, the supernatural, ghosts, haunted houses and Gothic architecture, castles, darkness, death, decay, doubles, madness, secrets, and hereditary curses.</a:t>
            </a:r>
          </a:p>
          <a:p>
            <a:pPr eaLnBrk="1" hangingPunct="1">
              <a:lnSpc>
                <a:spcPct val="90000"/>
              </a:lnSpc>
              <a:defRPr/>
            </a:pPr>
            <a:r>
              <a:rPr lang="en-US" sz="2800" b="1" dirty="0" smtClean="0">
                <a:latin typeface="Andalus" pitchFamily="18" charset="-78"/>
                <a:cs typeface="Andalus" pitchFamily="18" charset="-78"/>
              </a:rPr>
              <a:t>The stock characters of Gothic fiction include </a:t>
            </a:r>
            <a:r>
              <a:rPr lang="en-US" sz="2800" b="1" dirty="0" smtClean="0">
                <a:solidFill>
                  <a:schemeClr val="tx2">
                    <a:lumMod val="90000"/>
                  </a:schemeClr>
                </a:solidFill>
                <a:latin typeface="Andalus" pitchFamily="18" charset="-78"/>
                <a:cs typeface="Andalus" pitchFamily="18" charset="-78"/>
              </a:rPr>
              <a:t>tyrants, villains, bandits, maniacs, Byronic heroes, persecuted maidens, femmes fatales, monks, nuns, madwomen, magicians, vampires, werewolves, monsters, demons, angels, fallen angels, revenants, ghosts, perambulating skeletons, the Wandering Jew (!?) and the Devil himself</a:t>
            </a:r>
            <a:r>
              <a:rPr lang="en-US" sz="2400" dirty="0" smtClean="0"/>
              <a:t>.</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18434" name="Rectangle 2"/>
          <p:cNvSpPr>
            <a:spLocks noChangeArrowheads="1"/>
          </p:cNvSpPr>
          <p:nvPr/>
        </p:nvSpPr>
        <p:spPr bwMode="auto">
          <a:xfrm>
            <a:off x="1295400" y="457200"/>
            <a:ext cx="6400800" cy="2592388"/>
          </a:xfrm>
          <a:prstGeom prst="rect">
            <a:avLst/>
          </a:prstGeom>
          <a:solidFill>
            <a:schemeClr val="accent2">
              <a:alpha val="50000"/>
            </a:schemeClr>
          </a:solidFill>
          <a:ln w="9525">
            <a:noFill/>
            <a:miter lim="800000"/>
            <a:headEnd/>
            <a:tailEnd/>
          </a:ln>
          <a:effectLst/>
        </p:spPr>
        <p:txBody>
          <a:bodyPr>
            <a:spAutoFit/>
          </a:bodyPr>
          <a:lstStyle/>
          <a:p>
            <a:pPr algn="ctr" eaLnBrk="1" hangingPunct="1">
              <a:defRPr/>
            </a:pPr>
            <a:r>
              <a:rPr lang="en-US" sz="2800" b="1" dirty="0">
                <a:solidFill>
                  <a:schemeClr val="tx2">
                    <a:lumMod val="90000"/>
                  </a:schemeClr>
                </a:solidFill>
                <a:latin typeface="Arial" charset="0"/>
              </a:rPr>
              <a:t>Supernatural / Gothic Literary Motifs</a:t>
            </a:r>
            <a:r>
              <a:rPr lang="en-US" sz="1100" dirty="0">
                <a:solidFill>
                  <a:schemeClr val="tx2">
                    <a:lumMod val="90000"/>
                  </a:schemeClr>
                </a:solidFill>
                <a:latin typeface="Arial" charset="0"/>
              </a:rPr>
              <a:t> </a:t>
            </a:r>
            <a:endParaRPr lang="en-US" sz="2400" dirty="0">
              <a:solidFill>
                <a:schemeClr val="tx2">
                  <a:lumMod val="90000"/>
                </a:schemeClr>
              </a:solidFill>
              <a:latin typeface="Arial" charset="0"/>
            </a:endParaRPr>
          </a:p>
          <a:p>
            <a:pPr algn="ctr">
              <a:defRPr/>
            </a:pPr>
            <a:r>
              <a:rPr lang="en-US" sz="2400" dirty="0">
                <a:latin typeface="Arial" charset="0"/>
              </a:rPr>
              <a:t>  </a:t>
            </a:r>
          </a:p>
          <a:p>
            <a:pPr algn="ctr">
              <a:defRPr/>
            </a:pPr>
            <a:r>
              <a:rPr lang="en-US" sz="2800" b="1" dirty="0">
                <a:latin typeface="Andalus" pitchFamily="18" charset="-78"/>
                <a:cs typeface="Andalus" pitchFamily="18" charset="-78"/>
              </a:rPr>
              <a:t>A </a:t>
            </a:r>
            <a:r>
              <a:rPr lang="en-US" sz="2800" b="1" u="sng" dirty="0">
                <a:latin typeface="Andalus" pitchFamily="18" charset="-78"/>
                <a:cs typeface="Andalus" pitchFamily="18" charset="-78"/>
              </a:rPr>
              <a:t>motif</a:t>
            </a:r>
            <a:r>
              <a:rPr lang="en-US" sz="2800" b="1" dirty="0">
                <a:latin typeface="Andalus" pitchFamily="18" charset="-78"/>
                <a:cs typeface="Andalus" pitchFamily="18" charset="-78"/>
              </a:rPr>
              <a:t> is a repeated theme, image, or literary device. Look for these common supernatural/Gothic motifs in </a:t>
            </a:r>
            <a:r>
              <a:rPr lang="en-US" sz="2800" b="1" i="1" dirty="0">
                <a:latin typeface="Andalus" pitchFamily="18" charset="-78"/>
                <a:cs typeface="Andalus" pitchFamily="18" charset="-78"/>
              </a:rPr>
              <a:t>Frankenstein</a:t>
            </a:r>
            <a:r>
              <a:rPr lang="en-US" sz="2800" dirty="0">
                <a:latin typeface="Arial" charset="0"/>
              </a:rPr>
              <a:t>.</a:t>
            </a:r>
            <a:endParaRPr lang="en-US" sz="2400" dirty="0">
              <a:latin typeface="Times New Roman" pitchFamily="18" charset="0"/>
            </a:endParaRPr>
          </a:p>
        </p:txBody>
      </p:sp>
      <p:pic>
        <p:nvPicPr>
          <p:cNvPr id="17412" name="Picture 3" descr="batsfly"/>
          <p:cNvPicPr>
            <a:picLocks noChangeAspect="1" noChangeArrowheads="1"/>
          </p:cNvPicPr>
          <p:nvPr/>
        </p:nvPicPr>
        <p:blipFill>
          <a:blip r:embed="rId3" cstate="print"/>
          <a:srcRect/>
          <a:stretch>
            <a:fillRect/>
          </a:stretch>
        </p:blipFill>
        <p:spPr bwMode="auto">
          <a:xfrm>
            <a:off x="3505200" y="3344863"/>
            <a:ext cx="1844675" cy="1066800"/>
          </a:xfrm>
          <a:prstGeom prst="rect">
            <a:avLst/>
          </a:prstGeom>
          <a:noFill/>
          <a:ln w="57150">
            <a:solidFill>
              <a:srgbClr val="000000"/>
            </a:solidFill>
            <a:miter lim="800000"/>
            <a:headEnd/>
            <a:tailEnd/>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dark-gothic-wallpaper-730425"/>
          <p:cNvPicPr>
            <a:picLocks noChangeAspect="1" noChangeArrowheads="1"/>
          </p:cNvPicPr>
          <p:nvPr/>
        </p:nvPicPr>
        <p:blipFill>
          <a:blip r:embed="rId2" cstate="print"/>
          <a:srcRect/>
          <a:stretch>
            <a:fillRect/>
          </a:stretch>
        </p:blipFill>
        <p:spPr bwMode="auto">
          <a:xfrm>
            <a:off x="-304800" y="-304800"/>
            <a:ext cx="9753600" cy="7315200"/>
          </a:xfrm>
          <a:prstGeom prst="rect">
            <a:avLst/>
          </a:prstGeom>
          <a:noFill/>
          <a:ln w="9525">
            <a:noFill/>
            <a:miter lim="800000"/>
            <a:headEnd/>
            <a:tailEnd/>
          </a:ln>
        </p:spPr>
      </p:pic>
      <p:sp>
        <p:nvSpPr>
          <p:cNvPr id="19458" name="Rectangle 2"/>
          <p:cNvSpPr>
            <a:spLocks noChangeArrowheads="1"/>
          </p:cNvSpPr>
          <p:nvPr/>
        </p:nvSpPr>
        <p:spPr bwMode="auto">
          <a:xfrm>
            <a:off x="304800" y="279400"/>
            <a:ext cx="8839200" cy="3324225"/>
          </a:xfrm>
          <a:prstGeom prst="rect">
            <a:avLst/>
          </a:prstGeom>
          <a:solidFill>
            <a:schemeClr val="accent2">
              <a:alpha val="50000"/>
            </a:schemeClr>
          </a:solidFill>
          <a:ln w="9525">
            <a:noFill/>
            <a:miter lim="800000"/>
            <a:headEnd/>
            <a:tailEnd/>
          </a:ln>
          <a:effectLst/>
        </p:spPr>
        <p:txBody>
          <a:bodyPr>
            <a:spAutoFit/>
          </a:bodyPr>
          <a:lstStyle/>
          <a:p>
            <a:pPr eaLnBrk="1" hangingPunct="1">
              <a:defRPr/>
            </a:pPr>
            <a:r>
              <a:rPr lang="en-US" sz="2400" b="1" dirty="0">
                <a:solidFill>
                  <a:schemeClr val="tx2">
                    <a:lumMod val="90000"/>
                  </a:schemeClr>
                </a:solidFill>
                <a:latin typeface="Arial" charset="0"/>
              </a:rPr>
              <a:t>The Double or Doppelganger </a:t>
            </a:r>
            <a:r>
              <a:rPr lang="en-US" sz="2400" b="1" dirty="0">
                <a:latin typeface="Arial" charset="0"/>
              </a:rPr>
              <a:t>(German for "double-</a:t>
            </a:r>
            <a:r>
              <a:rPr lang="en-US" sz="2400" b="1" dirty="0" err="1">
                <a:latin typeface="Arial" charset="0"/>
              </a:rPr>
              <a:t>goer</a:t>
            </a:r>
            <a:r>
              <a:rPr lang="en-US" sz="2400" b="1" dirty="0">
                <a:latin typeface="Arial" charset="0"/>
              </a:rPr>
              <a:t>"):</a:t>
            </a:r>
            <a:r>
              <a:rPr lang="en-US" sz="2400" dirty="0">
                <a:latin typeface="Arial" charset="0"/>
              </a:rPr>
              <a:t> </a:t>
            </a:r>
          </a:p>
          <a:p>
            <a:pPr eaLnBrk="1" hangingPunct="1">
              <a:defRPr/>
            </a:pPr>
            <a:endParaRPr lang="en-US" dirty="0">
              <a:latin typeface="Arial" charset="0"/>
            </a:endParaRPr>
          </a:p>
          <a:p>
            <a:pPr eaLnBrk="1" hangingPunct="1">
              <a:defRPr/>
            </a:pPr>
            <a:r>
              <a:rPr lang="en-US" sz="2800" b="1" dirty="0">
                <a:latin typeface="Andalus" pitchFamily="18" charset="-78"/>
                <a:cs typeface="Andalus" pitchFamily="18" charset="-78"/>
              </a:rPr>
              <a:t>Defined by Frederick S. Frank as "</a:t>
            </a:r>
            <a:r>
              <a:rPr lang="en-US" sz="2800" b="1" dirty="0">
                <a:solidFill>
                  <a:schemeClr val="tx2">
                    <a:lumMod val="90000"/>
                  </a:schemeClr>
                </a:solidFill>
                <a:latin typeface="Andalus" pitchFamily="18" charset="-78"/>
                <a:cs typeface="Andalus" pitchFamily="18" charset="-78"/>
              </a:rPr>
              <a:t>a second self or alternate identity</a:t>
            </a:r>
            <a:r>
              <a:rPr lang="en-US" sz="2800" b="1" dirty="0">
                <a:latin typeface="Andalus" pitchFamily="18" charset="-78"/>
                <a:cs typeface="Andalus" pitchFamily="18" charset="-78"/>
              </a:rPr>
              <a:t>, sometimes a physical twin. The Doppelganger in demonic form can be a reciprocal or lower bestial self or a Mr. Hyde. Gothic doppelgangers often haunt and threaten the rational psyche of the victim to whom they become attached." </a:t>
            </a:r>
          </a:p>
        </p:txBody>
      </p:sp>
      <p:pic>
        <p:nvPicPr>
          <p:cNvPr id="18436" name="Picture 4" descr="psivamp"/>
          <p:cNvPicPr>
            <a:picLocks noChangeAspect="1" noChangeArrowheads="1"/>
          </p:cNvPicPr>
          <p:nvPr/>
        </p:nvPicPr>
        <p:blipFill>
          <a:blip r:embed="rId3" cstate="print"/>
          <a:srcRect/>
          <a:stretch>
            <a:fillRect/>
          </a:stretch>
        </p:blipFill>
        <p:spPr bwMode="auto">
          <a:xfrm>
            <a:off x="2895600" y="3200400"/>
            <a:ext cx="3505200" cy="3505200"/>
          </a:xfrm>
          <a:prstGeom prst="rect">
            <a:avLst/>
          </a:prstGeom>
          <a:noFill/>
          <a:ln w="57150">
            <a:solidFill>
              <a:schemeClr val="tx1"/>
            </a:solid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9698" name="Rectangle 2"/>
          <p:cNvSpPr>
            <a:spLocks noChangeArrowheads="1"/>
          </p:cNvSpPr>
          <p:nvPr/>
        </p:nvSpPr>
        <p:spPr bwMode="auto">
          <a:xfrm>
            <a:off x="228600" y="279400"/>
            <a:ext cx="5181600" cy="6002338"/>
          </a:xfrm>
          <a:prstGeom prst="rect">
            <a:avLst/>
          </a:prstGeom>
          <a:solidFill>
            <a:schemeClr val="accent2">
              <a:alpha val="50000"/>
            </a:schemeClr>
          </a:solidFill>
          <a:ln w="9525">
            <a:noFill/>
            <a:miter lim="800000"/>
            <a:headEnd/>
            <a:tailEnd/>
          </a:ln>
          <a:effectLst/>
        </p:spPr>
        <p:txBody>
          <a:bodyPr>
            <a:spAutoFit/>
          </a:bodyPr>
          <a:lstStyle/>
          <a:p>
            <a:pPr eaLnBrk="1" hangingPunct="1">
              <a:defRPr/>
            </a:pPr>
            <a:r>
              <a:rPr lang="en-US" sz="2400" b="1" dirty="0">
                <a:effectLst>
                  <a:outerShdw blurRad="38100" dist="38100" dir="2700000" algn="tl">
                    <a:srgbClr val="602000"/>
                  </a:outerShdw>
                </a:effectLst>
                <a:latin typeface="Andalus" pitchFamily="18" charset="-78"/>
                <a:cs typeface="Andalus" pitchFamily="18" charset="-78"/>
              </a:rPr>
              <a:t>The double motif involves a comparison or contrast between two characters or sets of characters within a work to represent opposing forces in human nature. For example, Dr. Jekyll and his evil double Mr. Hyde are contrasted to represent the battle between the rational, intellectual self (Jekyll) and the irrational, bestial self (Hyde). </a:t>
            </a:r>
            <a:r>
              <a:rPr lang="en-US" sz="2400" b="1" dirty="0">
                <a:solidFill>
                  <a:schemeClr val="tx2">
                    <a:lumMod val="90000"/>
                  </a:schemeClr>
                </a:solidFill>
                <a:effectLst>
                  <a:outerShdw blurRad="38100" dist="38100" dir="2700000" algn="tl">
                    <a:srgbClr val="602000"/>
                  </a:outerShdw>
                </a:effectLst>
                <a:latin typeface="Andalus" pitchFamily="18" charset="-78"/>
                <a:cs typeface="Andalus" pitchFamily="18" charset="-78"/>
              </a:rPr>
              <a:t>The double motif suggests that humans are burdened with a dual nature, a soul forever divided.</a:t>
            </a:r>
            <a:r>
              <a:rPr lang="en-US" sz="2400" b="1" dirty="0">
                <a:effectLst>
                  <a:outerShdw blurRad="38100" dist="38100" dir="2700000" algn="tl">
                    <a:srgbClr val="602000"/>
                  </a:outerShdw>
                </a:effectLst>
                <a:latin typeface="Andalus" pitchFamily="18" charset="-78"/>
                <a:cs typeface="Andalus" pitchFamily="18" charset="-78"/>
              </a:rPr>
              <a:t/>
            </a:r>
            <a:br>
              <a:rPr lang="en-US" sz="2400" b="1" dirty="0">
                <a:effectLst>
                  <a:outerShdw blurRad="38100" dist="38100" dir="2700000" algn="tl">
                    <a:srgbClr val="602000"/>
                  </a:outerShdw>
                </a:effectLst>
                <a:latin typeface="Andalus" pitchFamily="18" charset="-78"/>
                <a:cs typeface="Andalus" pitchFamily="18" charset="-78"/>
              </a:rPr>
            </a:br>
            <a:r>
              <a:rPr lang="en-US" sz="2400" b="1" dirty="0">
                <a:effectLst>
                  <a:outerShdw blurRad="38100" dist="38100" dir="2700000" algn="tl">
                    <a:srgbClr val="602000"/>
                  </a:outerShdw>
                </a:effectLst>
                <a:latin typeface="Andalus" pitchFamily="18" charset="-78"/>
                <a:cs typeface="Andalus" pitchFamily="18" charset="-78"/>
              </a:rPr>
              <a:t>Double characters are often paired in common relationships, such as twins, siblings, husband/wife, parent/child, hero/villain, </a:t>
            </a:r>
            <a:r>
              <a:rPr lang="en-US" sz="2400" b="1" dirty="0">
                <a:solidFill>
                  <a:schemeClr val="tx2">
                    <a:lumMod val="90000"/>
                  </a:schemeClr>
                </a:solidFill>
                <a:effectLst>
                  <a:outerShdw blurRad="38100" dist="38100" dir="2700000" algn="tl">
                    <a:srgbClr val="602000"/>
                  </a:outerShdw>
                </a:effectLst>
                <a:latin typeface="Andalus" pitchFamily="18" charset="-78"/>
                <a:cs typeface="Andalus" pitchFamily="18" charset="-78"/>
              </a:rPr>
              <a:t>creator/creature</a:t>
            </a:r>
            <a:r>
              <a:rPr lang="en-US" sz="2400" b="1" dirty="0">
                <a:effectLst>
                  <a:outerShdw blurRad="38100" dist="38100" dir="2700000" algn="tl">
                    <a:srgbClr val="602000"/>
                  </a:outerShdw>
                </a:effectLst>
                <a:latin typeface="Andalus" pitchFamily="18" charset="-78"/>
                <a:cs typeface="Andalus" pitchFamily="18" charset="-78"/>
              </a:rPr>
              <a:t>, etc.</a:t>
            </a:r>
          </a:p>
        </p:txBody>
      </p:sp>
      <p:pic>
        <p:nvPicPr>
          <p:cNvPr id="19460" name="Picture 6" descr="DR"/>
          <p:cNvPicPr>
            <a:picLocks noChangeAspect="1" noChangeArrowheads="1"/>
          </p:cNvPicPr>
          <p:nvPr/>
        </p:nvPicPr>
        <p:blipFill>
          <a:blip r:embed="rId3" cstate="print"/>
          <a:srcRect/>
          <a:stretch>
            <a:fillRect/>
          </a:stretch>
        </p:blipFill>
        <p:spPr bwMode="auto">
          <a:xfrm>
            <a:off x="5695950" y="457200"/>
            <a:ext cx="3155950" cy="4114800"/>
          </a:xfrm>
          <a:prstGeom prst="rect">
            <a:avLst/>
          </a:prstGeom>
          <a:noFill/>
          <a:ln w="57150">
            <a:solidFill>
              <a:schemeClr val="tx1"/>
            </a:solid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 name="Rectangle 2"/>
          <p:cNvSpPr>
            <a:spLocks noChangeArrowheads="1"/>
          </p:cNvSpPr>
          <p:nvPr/>
        </p:nvSpPr>
        <p:spPr bwMode="auto">
          <a:xfrm>
            <a:off x="1143000" y="304800"/>
            <a:ext cx="7391400" cy="830263"/>
          </a:xfrm>
          <a:prstGeom prst="rect">
            <a:avLst/>
          </a:prstGeom>
          <a:noFill/>
          <a:ln w="9525">
            <a:noFill/>
            <a:miter lim="800000"/>
            <a:headEnd/>
            <a:tailEnd/>
          </a:ln>
          <a:effectLst/>
        </p:spPr>
        <p:txBody>
          <a:bodyPr>
            <a:spAutoFit/>
          </a:bodyPr>
          <a:lstStyle/>
          <a:p>
            <a:pPr eaLnBrk="1" hangingPunct="1">
              <a:defRPr/>
            </a:pPr>
            <a:r>
              <a:rPr lang="en-US" sz="2400" b="1" dirty="0">
                <a:solidFill>
                  <a:schemeClr val="tx2">
                    <a:lumMod val="90000"/>
                  </a:schemeClr>
                </a:solidFill>
                <a:effectLst>
                  <a:outerShdw blurRad="38100" dist="38100" dir="2700000" algn="tl">
                    <a:srgbClr val="000000"/>
                  </a:outerShdw>
                </a:effectLst>
                <a:latin typeface="Arial" charset="0"/>
              </a:rPr>
              <a:t>Forbidden Knowledge or Power/ Faust Motif: </a:t>
            </a:r>
          </a:p>
          <a:p>
            <a:pPr eaLnBrk="1" hangingPunct="1">
              <a:defRPr/>
            </a:pPr>
            <a:endParaRPr lang="en-US" sz="2400" b="1" dirty="0">
              <a:effectLst>
                <a:outerShdw blurRad="38100" dist="38100" dir="2700000" algn="tl">
                  <a:srgbClr val="000000"/>
                </a:outerShdw>
              </a:effectLst>
              <a:latin typeface="Arial" charset="0"/>
            </a:endParaRPr>
          </a:p>
        </p:txBody>
      </p:sp>
      <p:pic>
        <p:nvPicPr>
          <p:cNvPr id="20484" name="Picture 4" descr="faust"/>
          <p:cNvPicPr>
            <a:picLocks noChangeAspect="1" noChangeArrowheads="1"/>
          </p:cNvPicPr>
          <p:nvPr/>
        </p:nvPicPr>
        <p:blipFill>
          <a:blip r:embed="rId3" cstate="print"/>
          <a:srcRect/>
          <a:stretch>
            <a:fillRect/>
          </a:stretch>
        </p:blipFill>
        <p:spPr bwMode="auto">
          <a:xfrm>
            <a:off x="2143125" y="914400"/>
            <a:ext cx="4714875" cy="5715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30722" name="Rectangle 2"/>
          <p:cNvSpPr>
            <a:spLocks noChangeArrowheads="1"/>
          </p:cNvSpPr>
          <p:nvPr/>
        </p:nvSpPr>
        <p:spPr bwMode="auto">
          <a:xfrm>
            <a:off x="762000" y="457200"/>
            <a:ext cx="7772400" cy="5078413"/>
          </a:xfrm>
          <a:prstGeom prst="rect">
            <a:avLst/>
          </a:prstGeom>
          <a:solidFill>
            <a:schemeClr val="accent2">
              <a:alpha val="50000"/>
            </a:schemeClr>
          </a:solidFill>
          <a:ln w="9525">
            <a:noFill/>
            <a:miter lim="800000"/>
            <a:headEnd/>
            <a:tailEnd/>
          </a:ln>
          <a:effectLst/>
        </p:spPr>
        <p:txBody>
          <a:bodyPr>
            <a:spAutoFit/>
          </a:bodyPr>
          <a:lstStyle/>
          <a:p>
            <a:pPr eaLnBrk="1" hangingPunct="1">
              <a:defRPr/>
            </a:pPr>
            <a:r>
              <a:rPr lang="en-US" sz="2400" b="1" dirty="0">
                <a:solidFill>
                  <a:schemeClr val="tx2">
                    <a:lumMod val="90000"/>
                  </a:schemeClr>
                </a:solidFill>
                <a:latin typeface="Arial" charset="0"/>
              </a:rPr>
              <a:t>Forbidden Knowledge or Power/ Faust Motif: </a:t>
            </a:r>
          </a:p>
          <a:p>
            <a:pPr eaLnBrk="1" hangingPunct="1">
              <a:defRPr/>
            </a:pPr>
            <a:endParaRPr lang="en-US" sz="1200" b="1" dirty="0">
              <a:latin typeface="Arial" charset="0"/>
            </a:endParaRPr>
          </a:p>
          <a:p>
            <a:pPr eaLnBrk="1" hangingPunct="1">
              <a:defRPr/>
            </a:pPr>
            <a:r>
              <a:rPr lang="en-US" sz="2400" b="1" dirty="0">
                <a:latin typeface="Andalus" pitchFamily="18" charset="-78"/>
                <a:cs typeface="Andalus" pitchFamily="18" charset="-78"/>
              </a:rPr>
              <a:t>Forbidden knowledge/power is often the Gothic protagonist’s goal. The Gothic "hero" questions the universe’s ambiguous nature and tries to comprehend and control those supernatural powers that mortals cannot understand. He tries to overcome human limitations and make himself into a "god." This ambition usually leads to the hero’s "fall" or destruction; however, Gothic tales of ambition sometimes paradoxically evoke our  admiration because they picture                          individuals with the courage to defy                                    fate and cosmic forces in an attempt                                       to transcend the mundane to the                                                                  eternal and sublime.</a:t>
            </a:r>
          </a:p>
        </p:txBody>
      </p:sp>
      <p:pic>
        <p:nvPicPr>
          <p:cNvPr id="21508" name="Picture 3" descr="faust"/>
          <p:cNvPicPr>
            <a:picLocks noChangeAspect="1" noChangeArrowheads="1"/>
          </p:cNvPicPr>
          <p:nvPr/>
        </p:nvPicPr>
        <p:blipFill>
          <a:blip r:embed="rId3" cstate="print"/>
          <a:srcRect/>
          <a:stretch>
            <a:fillRect/>
          </a:stretch>
        </p:blipFill>
        <p:spPr bwMode="auto">
          <a:xfrm>
            <a:off x="5715000" y="4038600"/>
            <a:ext cx="2133600" cy="25860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050" name="Rectangle 2"/>
          <p:cNvSpPr>
            <a:spLocks noGrp="1" noChangeArrowheads="1"/>
          </p:cNvSpPr>
          <p:nvPr>
            <p:ph type="ctrTitle"/>
          </p:nvPr>
        </p:nvSpPr>
        <p:spPr>
          <a:xfrm>
            <a:off x="838200" y="0"/>
            <a:ext cx="7772400" cy="1143000"/>
          </a:xfrm>
        </p:spPr>
        <p:txBody>
          <a:bodyPr/>
          <a:lstStyle/>
          <a:p>
            <a:pPr eaLnBrk="1" hangingPunct="1">
              <a:defRPr/>
            </a:pPr>
            <a:r>
              <a:rPr lang="en-US" sz="6000" b="1" smtClean="0">
                <a:latin typeface="Script MT Bold" pitchFamily="66" charset="0"/>
              </a:rPr>
              <a:t>Romanticism</a:t>
            </a:r>
          </a:p>
        </p:txBody>
      </p:sp>
      <p:sp>
        <p:nvSpPr>
          <p:cNvPr id="2051" name="Rectangle 3"/>
          <p:cNvSpPr>
            <a:spLocks noGrp="1" noChangeArrowheads="1"/>
          </p:cNvSpPr>
          <p:nvPr>
            <p:ph type="subTitle" idx="1"/>
          </p:nvPr>
        </p:nvSpPr>
        <p:spPr>
          <a:xfrm>
            <a:off x="533400" y="1143000"/>
            <a:ext cx="8305800" cy="5181600"/>
          </a:xfrm>
          <a:solidFill>
            <a:schemeClr val="accent2">
              <a:alpha val="50000"/>
            </a:schemeClr>
          </a:solidFill>
        </p:spPr>
        <p:txBody>
          <a:bodyPr/>
          <a:lstStyle/>
          <a:p>
            <a:pPr eaLnBrk="1" hangingPunct="1">
              <a:lnSpc>
                <a:spcPct val="80000"/>
              </a:lnSpc>
              <a:defRPr/>
            </a:pPr>
            <a:r>
              <a:rPr lang="en-US" sz="2000" b="1" u="sng" dirty="0" smtClean="0">
                <a:solidFill>
                  <a:schemeClr val="tx2"/>
                </a:solidFill>
                <a:effectLst/>
              </a:rPr>
              <a:t>Definition</a:t>
            </a:r>
            <a:r>
              <a:rPr lang="en-US" sz="2000" dirty="0" smtClean="0">
                <a:solidFill>
                  <a:schemeClr val="tx2"/>
                </a:solidFill>
                <a:effectLst/>
              </a:rPr>
              <a:t>:</a:t>
            </a:r>
            <a:r>
              <a:rPr lang="en-US" sz="2000" dirty="0" smtClean="0">
                <a:solidFill>
                  <a:schemeClr val="tx2"/>
                </a:solidFill>
                <a:effectLst>
                  <a:outerShdw blurRad="38100" dist="38100" dir="2700000" algn="tl">
                    <a:srgbClr val="FFFFFF"/>
                  </a:outerShdw>
                </a:effectLst>
              </a:rPr>
              <a:t> </a:t>
            </a:r>
          </a:p>
          <a:p>
            <a:pPr algn="l">
              <a:spcBef>
                <a:spcPct val="0"/>
              </a:spcBef>
              <a:buClrTx/>
              <a:buSzTx/>
              <a:buFontTx/>
              <a:buNone/>
              <a:defRPr/>
            </a:pPr>
            <a:endParaRPr lang="en-US" sz="1200" b="1" dirty="0" smtClean="0">
              <a:effectLst>
                <a:outerShdw blurRad="38100" dist="38100" dir="2700000" algn="tl">
                  <a:srgbClr val="602000"/>
                </a:outerShdw>
              </a:effectLst>
            </a:endParaRPr>
          </a:p>
          <a:p>
            <a:pPr algn="l">
              <a:spcBef>
                <a:spcPct val="0"/>
              </a:spcBef>
              <a:buClrTx/>
              <a:buSzTx/>
              <a:buFontTx/>
              <a:buNone/>
              <a:defRPr/>
            </a:pPr>
            <a:r>
              <a:rPr lang="en-US" sz="2800" b="1" dirty="0" smtClean="0">
                <a:effectLst>
                  <a:outerShdw blurRad="38100" dist="38100" dir="2700000" algn="tl">
                    <a:srgbClr val="602000"/>
                  </a:outerShdw>
                </a:effectLst>
                <a:latin typeface="Andalus" pitchFamily="18" charset="-78"/>
                <a:cs typeface="Andalus" pitchFamily="18" charset="-78"/>
              </a:rPr>
              <a:t>Romanticism is a complex artistic, literary, and intellectual movement that originated in the second half of the 18th century in Western Europe, and gained strength in reaction to the Industrial Revolution.  In part, </a:t>
            </a:r>
            <a:r>
              <a:rPr lang="en-US" sz="2800" b="1" dirty="0" smtClean="0">
                <a:solidFill>
                  <a:schemeClr val="tx2">
                    <a:lumMod val="90000"/>
                  </a:schemeClr>
                </a:solidFill>
                <a:effectLst>
                  <a:outerShdw blurRad="38100" dist="38100" dir="2700000" algn="tl">
                    <a:srgbClr val="602000"/>
                  </a:outerShdw>
                </a:effectLst>
                <a:latin typeface="Andalus" pitchFamily="18" charset="-78"/>
                <a:cs typeface="Andalus" pitchFamily="18" charset="-78"/>
              </a:rPr>
              <a:t>it was a revolt against aristocratic social and political norms of the Age of Enlightenment and a reaction against the scientific rationalization of nature </a:t>
            </a:r>
            <a:r>
              <a:rPr lang="en-US" sz="2800" b="1" dirty="0" smtClean="0">
                <a:effectLst>
                  <a:outerShdw blurRad="38100" dist="38100" dir="2700000" algn="tl">
                    <a:srgbClr val="602000"/>
                  </a:outerShdw>
                </a:effectLst>
                <a:latin typeface="Andalus" pitchFamily="18" charset="-78"/>
                <a:cs typeface="Andalus" pitchFamily="18" charset="-78"/>
              </a:rPr>
              <a:t>(neoclassicism), and was embodied most strongly in the visual arts, music, and literature, but can be detected even in changed attitudes towards children and education</a:t>
            </a:r>
            <a:r>
              <a:rPr lang="en-US" sz="2400" b="1" dirty="0" smtClean="0">
                <a:effectLst>
                  <a:outerShdw blurRad="38100" dist="38100" dir="2700000" algn="tl">
                    <a:srgbClr val="602000"/>
                  </a:outerShdw>
                </a:effectLst>
              </a:rPr>
              <a:t>.</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1506" name="Rectangle 2"/>
          <p:cNvSpPr>
            <a:spLocks noChangeArrowheads="1"/>
          </p:cNvSpPr>
          <p:nvPr/>
        </p:nvSpPr>
        <p:spPr bwMode="auto">
          <a:xfrm>
            <a:off x="457200" y="457200"/>
            <a:ext cx="7924800" cy="6556375"/>
          </a:xfrm>
          <a:prstGeom prst="rect">
            <a:avLst/>
          </a:prstGeom>
          <a:solidFill>
            <a:schemeClr val="accent2">
              <a:alpha val="50000"/>
            </a:schemeClr>
          </a:solidFill>
          <a:ln w="9525">
            <a:noFill/>
            <a:miter lim="800000"/>
            <a:headEnd/>
            <a:tailEnd/>
          </a:ln>
          <a:effectLst/>
        </p:spPr>
        <p:txBody>
          <a:bodyPr>
            <a:spAutoFit/>
          </a:bodyPr>
          <a:lstStyle/>
          <a:p>
            <a:pPr eaLnBrk="1" hangingPunct="1">
              <a:defRPr/>
            </a:pPr>
            <a:r>
              <a:rPr lang="en-US" sz="2400" b="1" dirty="0">
                <a:solidFill>
                  <a:schemeClr val="tx2">
                    <a:lumMod val="90000"/>
                  </a:schemeClr>
                </a:solidFill>
                <a:latin typeface="Arial" charset="0"/>
              </a:rPr>
              <a:t>Monster/Satanic Hero/Fallen Man: </a:t>
            </a:r>
          </a:p>
          <a:p>
            <a:pPr eaLnBrk="1" hangingPunct="1">
              <a:defRPr/>
            </a:pPr>
            <a:endParaRPr lang="en-US" sz="1200" b="1" dirty="0">
              <a:latin typeface="Arial" charset="0"/>
            </a:endParaRPr>
          </a:p>
          <a:p>
            <a:pPr eaLnBrk="1" hangingPunct="1">
              <a:defRPr/>
            </a:pPr>
            <a:r>
              <a:rPr lang="en-US" sz="2400" b="1" dirty="0">
                <a:latin typeface="Andalus" pitchFamily="18" charset="-78"/>
                <a:cs typeface="Andalus" pitchFamily="18" charset="-78"/>
              </a:rPr>
              <a:t>The courageous search for forbidden                                 knowledge or power always leads the                                  hero to a fall, a corruption, or </a:t>
            </a:r>
            <a:r>
              <a:rPr lang="en-US" sz="2400" b="1" dirty="0" err="1">
                <a:latin typeface="Andalus" pitchFamily="18" charset="-78"/>
                <a:cs typeface="Andalus" pitchFamily="18" charset="-78"/>
              </a:rPr>
              <a:t>destruc</a:t>
            </a:r>
            <a:r>
              <a:rPr lang="en-US" sz="2400" b="1" dirty="0">
                <a:latin typeface="Andalus" pitchFamily="18" charset="-78"/>
                <a:cs typeface="Andalus" pitchFamily="18" charset="-78"/>
              </a:rPr>
              <a:t>-                                </a:t>
            </a:r>
            <a:r>
              <a:rPr lang="en-US" sz="2400" b="1" dirty="0" err="1">
                <a:latin typeface="Andalus" pitchFamily="18" charset="-78"/>
                <a:cs typeface="Andalus" pitchFamily="18" charset="-78"/>
              </a:rPr>
              <a:t>tion</a:t>
            </a:r>
            <a:r>
              <a:rPr lang="en-US" sz="2400" b="1" dirty="0">
                <a:latin typeface="Andalus" pitchFamily="18" charset="-78"/>
                <a:cs typeface="Andalus" pitchFamily="18" charset="-78"/>
              </a:rPr>
              <a:t>, such as Satan’s or Adam’s fall.                                  Consequently, the hero in Gothic                                    literature is often a "villain." The                                           hero is isolated from others by his                                           fall and either becomes a monster                                            or confronts a monster who is his double. He becomes a "Satanic hero" if, like Satan, he has courageously defied the rules of God’s universe and has tried to transform himself into a god. Note: the mad scientist, who tries to transcend human limitations through science, is a type of Satanic hero that is popular in Gothic literature (examples include </a:t>
            </a:r>
            <a:r>
              <a:rPr lang="en-US" sz="2400" b="1" i="1" dirty="0">
                <a:latin typeface="Andalus" pitchFamily="18" charset="-78"/>
                <a:cs typeface="Andalus" pitchFamily="18" charset="-78"/>
              </a:rPr>
              <a:t>Dr. Jekyll</a:t>
            </a:r>
            <a:r>
              <a:rPr lang="en-US" sz="2400" b="1" dirty="0">
                <a:latin typeface="Andalus" pitchFamily="18" charset="-78"/>
                <a:cs typeface="Andalus" pitchFamily="18" charset="-78"/>
              </a:rPr>
              <a:t> and </a:t>
            </a:r>
            <a:r>
              <a:rPr lang="en-US" sz="2400" b="1" i="1" dirty="0">
                <a:latin typeface="Andalus" pitchFamily="18" charset="-78"/>
                <a:cs typeface="Andalus" pitchFamily="18" charset="-78"/>
              </a:rPr>
              <a:t>Frankenstein</a:t>
            </a:r>
            <a:r>
              <a:rPr lang="en-US" sz="2400" b="1" dirty="0">
                <a:latin typeface="Andalus" pitchFamily="18" charset="-78"/>
                <a:cs typeface="Andalus" pitchFamily="18" charset="-78"/>
              </a:rPr>
              <a:t>).</a:t>
            </a:r>
          </a:p>
          <a:p>
            <a:pPr>
              <a:defRPr/>
            </a:pPr>
            <a:endParaRPr lang="en-US" sz="2400" dirty="0">
              <a:latin typeface="Arial" charset="0"/>
            </a:endParaRPr>
          </a:p>
        </p:txBody>
      </p:sp>
      <p:pic>
        <p:nvPicPr>
          <p:cNvPr id="22532" name="Picture 5" descr="satan"/>
          <p:cNvPicPr>
            <a:picLocks noChangeAspect="1" noChangeArrowheads="1"/>
          </p:cNvPicPr>
          <p:nvPr/>
        </p:nvPicPr>
        <p:blipFill>
          <a:blip r:embed="rId3" cstate="print"/>
          <a:srcRect/>
          <a:stretch>
            <a:fillRect/>
          </a:stretch>
        </p:blipFill>
        <p:spPr bwMode="auto">
          <a:xfrm>
            <a:off x="5867400" y="454025"/>
            <a:ext cx="2286000" cy="3257550"/>
          </a:xfrm>
          <a:prstGeom prst="rect">
            <a:avLst/>
          </a:prstGeom>
          <a:noFill/>
          <a:ln w="57150">
            <a:solidFill>
              <a:schemeClr val="tx2">
                <a:lumMod val="90000"/>
              </a:schemeClr>
            </a:solidFill>
            <a:miter lim="800000"/>
            <a:headEnd/>
            <a:tailEnd/>
          </a:ln>
          <a:extLst>
            <a:ext uri="{909E8E84-426E-40DD-AFC4-6F175D3DCCD1}"/>
          </a:extLst>
        </p:spPr>
      </p:pic>
      <p:sp>
        <p:nvSpPr>
          <p:cNvPr id="22533" name="Rectangle 3"/>
          <p:cNvSpPr>
            <a:spLocks noChangeArrowheads="1"/>
          </p:cNvSpPr>
          <p:nvPr/>
        </p:nvSpPr>
        <p:spPr bwMode="auto">
          <a:xfrm>
            <a:off x="2038350" y="1754188"/>
            <a:ext cx="9144000" cy="0"/>
          </a:xfrm>
          <a:prstGeom prst="rect">
            <a:avLst/>
          </a:prstGeom>
          <a:noFill/>
          <a:ln w="9525">
            <a:noFill/>
            <a:miter lim="800000"/>
            <a:headEnd/>
            <a:tailEnd/>
          </a:ln>
        </p:spPr>
        <p:txBody>
          <a:bodyPr>
            <a:spAutoFit/>
          </a:bodyPr>
          <a:lstStyle/>
          <a:p>
            <a:endParaRPr lang="en-US"/>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1026" name="Rectangle 2"/>
          <p:cNvSpPr>
            <a:spLocks noChangeArrowheads="1"/>
          </p:cNvSpPr>
          <p:nvPr/>
        </p:nvSpPr>
        <p:spPr bwMode="auto">
          <a:xfrm>
            <a:off x="457200" y="457200"/>
            <a:ext cx="5410200" cy="5816600"/>
          </a:xfrm>
          <a:prstGeom prst="rect">
            <a:avLst/>
          </a:prstGeom>
          <a:solidFill>
            <a:schemeClr val="accent2">
              <a:alpha val="50000"/>
            </a:schemeClr>
          </a:solidFill>
          <a:ln w="9525">
            <a:noFill/>
            <a:miter lim="800000"/>
            <a:headEnd/>
            <a:tailEnd/>
          </a:ln>
          <a:effectLst/>
        </p:spPr>
        <p:txBody>
          <a:bodyPr>
            <a:spAutoFit/>
          </a:bodyPr>
          <a:lstStyle/>
          <a:p>
            <a:pPr eaLnBrk="1" hangingPunct="1">
              <a:defRPr/>
            </a:pPr>
            <a:r>
              <a:rPr lang="en-US" sz="2400" b="1" dirty="0">
                <a:solidFill>
                  <a:schemeClr val="tx2">
                    <a:lumMod val="90000"/>
                  </a:schemeClr>
                </a:solidFill>
                <a:latin typeface="Arial" charset="0"/>
              </a:rPr>
              <a:t>Multiple Narrative / Spiral Narrative / Frame Narrative Method: </a:t>
            </a:r>
          </a:p>
          <a:p>
            <a:pPr eaLnBrk="1" hangingPunct="1">
              <a:defRPr/>
            </a:pPr>
            <a:endParaRPr lang="en-US" sz="1200" b="1" dirty="0">
              <a:latin typeface="Arial" charset="0"/>
            </a:endParaRPr>
          </a:p>
          <a:p>
            <a:pPr eaLnBrk="1" hangingPunct="1">
              <a:defRPr/>
            </a:pPr>
            <a:r>
              <a:rPr lang="en-US" sz="2400" b="1" dirty="0">
                <a:latin typeface="Andalus" pitchFamily="18" charset="-78"/>
                <a:cs typeface="Andalus" pitchFamily="18" charset="-78"/>
              </a:rPr>
              <a:t>The story is frequently told through a series of secret manuscripts or multiple tales, each revealing a deeper secret, so the narrative gradually spirals inward toward the hidden truth. The narrator is often a first-person narrator compelled to tell the story to a fascinated or captive listener (representing the captivating power  of forbidden knowledge). By              revealing to us their own souls’ secrets, these narrators reveal the secrets of humankind’s soul.</a:t>
            </a:r>
          </a:p>
          <a:p>
            <a:pPr>
              <a:defRPr/>
            </a:pPr>
            <a:endParaRPr lang="en-US" sz="2400" dirty="0">
              <a:latin typeface="Arial" charset="0"/>
            </a:endParaRPr>
          </a:p>
        </p:txBody>
      </p:sp>
      <p:pic>
        <p:nvPicPr>
          <p:cNvPr id="23556" name="Picture 3" descr="Image4"/>
          <p:cNvPicPr>
            <a:picLocks noChangeAspect="1" noChangeArrowheads="1"/>
          </p:cNvPicPr>
          <p:nvPr/>
        </p:nvPicPr>
        <p:blipFill>
          <a:blip r:embed="rId3" cstate="print"/>
          <a:srcRect/>
          <a:stretch>
            <a:fillRect/>
          </a:stretch>
        </p:blipFill>
        <p:spPr bwMode="auto">
          <a:xfrm>
            <a:off x="5853113" y="4338638"/>
            <a:ext cx="2686050" cy="2252662"/>
          </a:xfrm>
          <a:prstGeom prst="rect">
            <a:avLst/>
          </a:prstGeom>
          <a:noFill/>
          <a:ln w="50800">
            <a:solidFill>
              <a:schemeClr val="tx2">
                <a:lumMod val="90000"/>
              </a:schemeClr>
            </a:solidFill>
            <a:miter lim="800000"/>
            <a:headEnd/>
            <a:tailEnd/>
          </a:ln>
          <a:extLst>
            <a:ext uri="{909E8E84-426E-40DD-AFC4-6F175D3DCCD1}"/>
          </a:extLst>
        </p:spPr>
      </p:pic>
      <p:pic>
        <p:nvPicPr>
          <p:cNvPr id="23557" name="Picture 5" descr="ancient_mariner01_lg"/>
          <p:cNvPicPr>
            <a:picLocks noChangeAspect="1" noChangeArrowheads="1"/>
          </p:cNvPicPr>
          <p:nvPr/>
        </p:nvPicPr>
        <p:blipFill>
          <a:blip r:embed="rId4" cstate="print"/>
          <a:srcRect/>
          <a:stretch>
            <a:fillRect/>
          </a:stretch>
        </p:blipFill>
        <p:spPr bwMode="auto">
          <a:xfrm>
            <a:off x="6019800" y="685800"/>
            <a:ext cx="2354263" cy="3505200"/>
          </a:xfrm>
          <a:prstGeom prst="rect">
            <a:avLst/>
          </a:prstGeom>
          <a:noFill/>
          <a:ln w="50800">
            <a:solidFill>
              <a:schemeClr val="tx2">
                <a:lumMod val="90000"/>
              </a:schemeClr>
            </a:solidFill>
            <a:miter lim="800000"/>
            <a:headEnd/>
            <a:tailEnd/>
          </a:ln>
          <a:extLst>
            <a:ext uri="{909E8E84-426E-40DD-AFC4-6F175D3DCCD1}"/>
          </a:extLst>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6626" name="Rectangle 2"/>
          <p:cNvSpPr>
            <a:spLocks noChangeArrowheads="1"/>
          </p:cNvSpPr>
          <p:nvPr/>
        </p:nvSpPr>
        <p:spPr bwMode="auto">
          <a:xfrm>
            <a:off x="609600" y="304800"/>
            <a:ext cx="7772400" cy="6186488"/>
          </a:xfrm>
          <a:prstGeom prst="rect">
            <a:avLst/>
          </a:prstGeom>
          <a:solidFill>
            <a:schemeClr val="accent2">
              <a:alpha val="50000"/>
            </a:schemeClr>
          </a:solidFill>
          <a:ln w="9525">
            <a:noFill/>
            <a:miter lim="800000"/>
            <a:headEnd/>
            <a:tailEnd/>
          </a:ln>
          <a:effectLst/>
        </p:spPr>
        <p:txBody>
          <a:bodyPr>
            <a:spAutoFit/>
          </a:bodyPr>
          <a:lstStyle/>
          <a:p>
            <a:pPr eaLnBrk="1" hangingPunct="1">
              <a:defRPr/>
            </a:pPr>
            <a:r>
              <a:rPr lang="en-US" sz="2400" b="1" dirty="0">
                <a:solidFill>
                  <a:schemeClr val="tx2">
                    <a:lumMod val="90000"/>
                  </a:schemeClr>
                </a:solidFill>
                <a:latin typeface="Arial" charset="0"/>
              </a:rPr>
              <a:t>Dreams/Visions: </a:t>
            </a:r>
          </a:p>
          <a:p>
            <a:pPr eaLnBrk="1" hangingPunct="1">
              <a:defRPr/>
            </a:pPr>
            <a:endParaRPr lang="en-US" sz="1200" b="1" dirty="0">
              <a:latin typeface="Arial" charset="0"/>
            </a:endParaRPr>
          </a:p>
          <a:p>
            <a:pPr eaLnBrk="1" hangingPunct="1">
              <a:defRPr/>
            </a:pPr>
            <a:r>
              <a:rPr lang="en-US" sz="2400" b="1" dirty="0">
                <a:solidFill>
                  <a:schemeClr val="tx2">
                    <a:lumMod val="90000"/>
                  </a:schemeClr>
                </a:solidFill>
                <a:latin typeface="Andalus" pitchFamily="18" charset="-78"/>
                <a:cs typeface="Andalus" pitchFamily="18" charset="-78"/>
              </a:rPr>
              <a:t>Terrible truths are often revealed to characters through dreams or visions</a:t>
            </a:r>
            <a:r>
              <a:rPr lang="en-US" sz="2400" b="1" dirty="0">
                <a:latin typeface="Andalus" pitchFamily="18" charset="-78"/>
                <a:cs typeface="Andalus" pitchFamily="18" charset="-78"/>
              </a:rPr>
              <a:t>. The hidden knowledge of the universe and of human nature emerges through dreams because, when the person sleeps, reason sleeps, and the supernatural, unreasonable world can break through. Dreams in                                                      Gothic literature                                                                 express the dark,                                                      unconscious depths of                                                             the psyche that are                                                         repressed by reason—                                                        truths that are too                                                              terrible to be                                                           comprehended by the                                                   conscious mind.</a:t>
            </a:r>
          </a:p>
          <a:p>
            <a:pPr>
              <a:defRPr/>
            </a:pPr>
            <a:endParaRPr lang="en-US" sz="2400" dirty="0">
              <a:latin typeface="Times New Roman" pitchFamily="18" charset="0"/>
            </a:endParaRPr>
          </a:p>
        </p:txBody>
      </p:sp>
      <p:pic>
        <p:nvPicPr>
          <p:cNvPr id="24580" name="Picture 4" descr="a6314_1276"/>
          <p:cNvPicPr>
            <a:picLocks noChangeAspect="1" noChangeArrowheads="1"/>
          </p:cNvPicPr>
          <p:nvPr/>
        </p:nvPicPr>
        <p:blipFill>
          <a:blip r:embed="rId3" cstate="print"/>
          <a:srcRect/>
          <a:stretch>
            <a:fillRect/>
          </a:stretch>
        </p:blipFill>
        <p:spPr bwMode="auto">
          <a:xfrm>
            <a:off x="3810000" y="2895600"/>
            <a:ext cx="4191000" cy="3336925"/>
          </a:xfrm>
          <a:prstGeom prst="rect">
            <a:avLst/>
          </a:prstGeom>
          <a:noFill/>
          <a:ln w="57150">
            <a:solidFill>
              <a:schemeClr val="tx2">
                <a:lumMod val="90000"/>
              </a:schemeClr>
            </a:solidFill>
            <a:miter lim="800000"/>
            <a:headEnd/>
            <a:tailEnd/>
          </a:ln>
          <a:extLst>
            <a:ext uri="{909E8E84-426E-40DD-AFC4-6F175D3DCCD1}"/>
          </a:ex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7650" name="Rectangle 2"/>
          <p:cNvSpPr>
            <a:spLocks noChangeArrowheads="1"/>
          </p:cNvSpPr>
          <p:nvPr/>
        </p:nvSpPr>
        <p:spPr bwMode="auto">
          <a:xfrm>
            <a:off x="533400" y="390525"/>
            <a:ext cx="3124200" cy="6002338"/>
          </a:xfrm>
          <a:prstGeom prst="rect">
            <a:avLst/>
          </a:prstGeom>
          <a:solidFill>
            <a:schemeClr val="accent2">
              <a:alpha val="60001"/>
            </a:schemeClr>
          </a:solidFill>
          <a:ln w="9525">
            <a:noFill/>
            <a:miter lim="800000"/>
            <a:headEnd/>
            <a:tailEnd/>
          </a:ln>
          <a:effectLst/>
        </p:spPr>
        <p:txBody>
          <a:bodyPr>
            <a:spAutoFit/>
          </a:bodyPr>
          <a:lstStyle/>
          <a:p>
            <a:pPr eaLnBrk="1" hangingPunct="1">
              <a:defRPr/>
            </a:pPr>
            <a:r>
              <a:rPr lang="en-US" sz="2400" b="1" dirty="0">
                <a:solidFill>
                  <a:schemeClr val="tx2">
                    <a:lumMod val="90000"/>
                  </a:schemeClr>
                </a:solidFill>
                <a:latin typeface="Arial" charset="0"/>
              </a:rPr>
              <a:t>Signs/Omens: </a:t>
            </a:r>
          </a:p>
          <a:p>
            <a:pPr eaLnBrk="1" hangingPunct="1">
              <a:defRPr/>
            </a:pPr>
            <a:endParaRPr lang="en-US" sz="2400" b="1" dirty="0">
              <a:latin typeface="Arial" charset="0"/>
            </a:endParaRPr>
          </a:p>
          <a:p>
            <a:pPr eaLnBrk="1" hangingPunct="1">
              <a:defRPr/>
            </a:pPr>
            <a:r>
              <a:rPr lang="en-US" sz="2800" dirty="0">
                <a:latin typeface="Andalus" pitchFamily="18" charset="-78"/>
                <a:cs typeface="Andalus" pitchFamily="18" charset="-78"/>
              </a:rPr>
              <a:t>Reveal the intervention of cosmic forces and often represent psychological or spiritual conflict (e.g., flashes of lightning and violent storms might parallel some turmoil within a character’s mind).</a:t>
            </a:r>
            <a:endParaRPr lang="en-US" sz="2400" dirty="0">
              <a:latin typeface="Arial" charset="0"/>
            </a:endParaRPr>
          </a:p>
        </p:txBody>
      </p:sp>
      <p:pic>
        <p:nvPicPr>
          <p:cNvPr id="25604" name="Picture 5" descr="459px-Lightning_hits_tree_-_NOAA">
            <a:hlinkClick r:id="rId3"/>
          </p:cNvPr>
          <p:cNvPicPr>
            <a:picLocks noChangeAspect="1" noChangeArrowheads="1"/>
          </p:cNvPicPr>
          <p:nvPr/>
        </p:nvPicPr>
        <p:blipFill>
          <a:blip r:embed="rId4" cstate="print"/>
          <a:srcRect/>
          <a:stretch>
            <a:fillRect/>
          </a:stretch>
        </p:blipFill>
        <p:spPr bwMode="auto">
          <a:xfrm>
            <a:off x="3886200" y="304800"/>
            <a:ext cx="4727575" cy="6167438"/>
          </a:xfrm>
          <a:prstGeom prst="rect">
            <a:avLst/>
          </a:prstGeom>
          <a:noFill/>
          <a:ln w="57150">
            <a:solidFill>
              <a:schemeClr val="tx1"/>
            </a:solidFill>
            <a:miter lim="800000"/>
            <a:headEnd/>
            <a:tailEnd/>
          </a:ln>
        </p:spPr>
      </p:pic>
      <p:pic>
        <p:nvPicPr>
          <p:cNvPr id="25605" name="Picture 7" descr="omen"/>
          <p:cNvPicPr>
            <a:picLocks noChangeAspect="1" noChangeArrowheads="1"/>
          </p:cNvPicPr>
          <p:nvPr/>
        </p:nvPicPr>
        <p:blipFill>
          <a:blip r:embed="rId5" cstate="print"/>
          <a:srcRect/>
          <a:stretch>
            <a:fillRect/>
          </a:stretch>
        </p:blipFill>
        <p:spPr bwMode="auto">
          <a:xfrm>
            <a:off x="6553200" y="609600"/>
            <a:ext cx="1790700" cy="1752600"/>
          </a:xfrm>
          <a:prstGeom prst="rect">
            <a:avLst/>
          </a:prstGeom>
          <a:noFill/>
          <a:ln w="57150">
            <a:solidFill>
              <a:srgbClr val="FFFFFF"/>
            </a:solidFill>
            <a:miter lim="800000"/>
            <a:headEnd/>
            <a:tailEnd/>
          </a:ln>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pic>
        <p:nvPicPr>
          <p:cNvPr id="26626" name="Picture 28" descr="dark-gothic-wallpaper-730425"/>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pic>
        <p:nvPicPr>
          <p:cNvPr id="26627" name="Picture 9" descr="frank"/>
          <p:cNvPicPr>
            <a:picLocks noChangeAspect="1" noChangeArrowheads="1"/>
          </p:cNvPicPr>
          <p:nvPr/>
        </p:nvPicPr>
        <p:blipFill>
          <a:blip r:embed="rId4" cstate="print"/>
          <a:srcRect b="11594"/>
          <a:stretch>
            <a:fillRect/>
          </a:stretch>
        </p:blipFill>
        <p:spPr bwMode="auto">
          <a:xfrm>
            <a:off x="2338388" y="304800"/>
            <a:ext cx="4519612" cy="6172200"/>
          </a:xfrm>
          <a:prstGeom prst="rect">
            <a:avLst/>
          </a:prstGeom>
          <a:noFill/>
          <a:ln w="76200">
            <a:solidFill>
              <a:srgbClr val="000000"/>
            </a:solidFill>
            <a:miter lim="800000"/>
            <a:headEnd/>
            <a:tailEnd/>
          </a:ln>
        </p:spPr>
      </p:pic>
      <p:pic>
        <p:nvPicPr>
          <p:cNvPr id="26628" name="Picture 12" descr="counter"/>
          <p:cNvPicPr>
            <a:picLocks noChangeAspect="1" noChangeArrowheads="1"/>
          </p:cNvPicPr>
          <p:nvPr/>
        </p:nvPicPr>
        <p:blipFill>
          <a:blip r:embed="rId5"/>
          <a:srcRect/>
          <a:stretch>
            <a:fillRect/>
          </a:stretch>
        </p:blipFill>
        <p:spPr bwMode="auto">
          <a:xfrm>
            <a:off x="1235075" y="925513"/>
            <a:ext cx="9525" cy="9525"/>
          </a:xfrm>
          <a:prstGeom prst="rect">
            <a:avLst/>
          </a:prstGeom>
          <a:noFill/>
          <a:ln w="9525">
            <a:noFill/>
            <a:miter lim="800000"/>
            <a:headEnd/>
            <a:tailEnd/>
          </a:ln>
        </p:spPr>
      </p:pic>
      <p:pic>
        <p:nvPicPr>
          <p:cNvPr id="26629" name="Picture 11" descr="counter"/>
          <p:cNvPicPr>
            <a:picLocks noChangeAspect="1" noChangeArrowheads="1"/>
          </p:cNvPicPr>
          <p:nvPr/>
        </p:nvPicPr>
        <p:blipFill>
          <a:blip r:embed="rId5"/>
          <a:srcRect/>
          <a:stretch>
            <a:fillRect/>
          </a:stretch>
        </p:blipFill>
        <p:spPr bwMode="auto">
          <a:xfrm>
            <a:off x="1350963" y="925513"/>
            <a:ext cx="9525" cy="95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x1piYkpqHC_35kUmOPi41y9vkbfRjb6FqGbRjB24EC7dmnJ5iXWWqa_UmU1r6BzNGzC6Zu2Sj3z-AiQyVW4YTAaepfrs3Ha02IJt1Jmd8_ERi6QJpQ5Gwtn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z="6000" smtClean="0">
                <a:latin typeface="Script MT Bold" pitchFamily="66" charset="0"/>
              </a:rPr>
              <a:t>Romanticism</a:t>
            </a:r>
          </a:p>
        </p:txBody>
      </p:sp>
      <p:sp>
        <p:nvSpPr>
          <p:cNvPr id="93187" name="Rectangle 3"/>
          <p:cNvSpPr>
            <a:spLocks noGrp="1" noChangeArrowheads="1"/>
          </p:cNvSpPr>
          <p:nvPr>
            <p:ph type="body" idx="1"/>
          </p:nvPr>
        </p:nvSpPr>
        <p:spPr>
          <a:xfrm>
            <a:off x="457200" y="1600200"/>
            <a:ext cx="4953000" cy="4648200"/>
          </a:xfrm>
        </p:spPr>
        <p:txBody>
          <a:bodyPr/>
          <a:lstStyle/>
          <a:p>
            <a:pPr eaLnBrk="1" hangingPunct="1">
              <a:lnSpc>
                <a:spcPct val="80000"/>
              </a:lnSpc>
              <a:defRPr/>
            </a:pPr>
            <a:r>
              <a:rPr lang="en-US" sz="2800" b="1" dirty="0" smtClean="0">
                <a:latin typeface="Andalus" pitchFamily="18" charset="-78"/>
                <a:cs typeface="Andalus" pitchFamily="18" charset="-78"/>
              </a:rPr>
              <a:t>The movement validated strong emotion as an authentic source of aesthetic experience, placing new emphasis on such emotions as </a:t>
            </a:r>
            <a:r>
              <a:rPr lang="en-US" sz="2800" b="1" dirty="0" smtClean="0">
                <a:solidFill>
                  <a:schemeClr val="tx2">
                    <a:lumMod val="90000"/>
                  </a:schemeClr>
                </a:solidFill>
                <a:latin typeface="Andalus" pitchFamily="18" charset="-78"/>
                <a:cs typeface="Andalus" pitchFamily="18" charset="-78"/>
              </a:rPr>
              <a:t>trepidation, horror, terror, and awe</a:t>
            </a:r>
            <a:r>
              <a:rPr lang="en-US" sz="2800" b="1" dirty="0" smtClean="0">
                <a:latin typeface="Andalus" pitchFamily="18" charset="-78"/>
                <a:cs typeface="Andalus" pitchFamily="18" charset="-78"/>
              </a:rPr>
              <a:t>—especially that which is experienced in confronting the sublimity of untamed nature and its picturesque qualities, both new aesthetic categories. </a:t>
            </a:r>
          </a:p>
        </p:txBody>
      </p:sp>
      <p:pic>
        <p:nvPicPr>
          <p:cNvPr id="5124" name="Picture 5" descr="300px-Caspar_David_Friedrich_032">
            <a:hlinkClick r:id="rId2"/>
          </p:cNvPr>
          <p:cNvPicPr>
            <a:picLocks noChangeAspect="1" noChangeArrowheads="1"/>
          </p:cNvPicPr>
          <p:nvPr/>
        </p:nvPicPr>
        <p:blipFill>
          <a:blip r:embed="rId3" cstate="print"/>
          <a:srcRect/>
          <a:stretch>
            <a:fillRect/>
          </a:stretch>
        </p:blipFill>
        <p:spPr bwMode="auto">
          <a:xfrm>
            <a:off x="5486400" y="1676400"/>
            <a:ext cx="3290888" cy="4191000"/>
          </a:xfrm>
          <a:prstGeom prst="rect">
            <a:avLst/>
          </a:prstGeom>
          <a:noFill/>
          <a:ln w="57150">
            <a:solidFill>
              <a:srgbClr val="FFFFFF"/>
            </a:solidFill>
            <a:miter lim="800000"/>
            <a:headEnd/>
            <a:tailEnd/>
          </a:ln>
        </p:spPr>
      </p:pic>
      <p:sp>
        <p:nvSpPr>
          <p:cNvPr id="5125" name="Text Box 6"/>
          <p:cNvSpPr txBox="1">
            <a:spLocks noChangeArrowheads="1"/>
          </p:cNvSpPr>
          <p:nvPr/>
        </p:nvSpPr>
        <p:spPr bwMode="auto">
          <a:xfrm>
            <a:off x="5410200" y="5899150"/>
            <a:ext cx="3429000" cy="517525"/>
          </a:xfrm>
          <a:prstGeom prst="rect">
            <a:avLst/>
          </a:prstGeom>
          <a:noFill/>
          <a:ln w="9525">
            <a:noFill/>
            <a:miter lim="800000"/>
            <a:headEnd/>
            <a:tailEnd/>
          </a:ln>
        </p:spPr>
        <p:txBody>
          <a:bodyPr>
            <a:spAutoFit/>
          </a:bodyPr>
          <a:lstStyle/>
          <a:p>
            <a:r>
              <a:rPr lang="en-US" sz="1400"/>
              <a:t>Caspar David Friedrich, </a:t>
            </a:r>
          </a:p>
          <a:p>
            <a:r>
              <a:rPr lang="en-US" sz="1400" i="1"/>
              <a:t>Wanderer above the Sea of Fog,</a:t>
            </a:r>
            <a:r>
              <a:rPr lang="en-US" sz="1400"/>
              <a:t> 1818</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5"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3074" name="Rectangle 2"/>
          <p:cNvSpPr>
            <a:spLocks noGrp="1" noChangeArrowheads="1"/>
          </p:cNvSpPr>
          <p:nvPr>
            <p:ph type="ctrTitle"/>
          </p:nvPr>
        </p:nvSpPr>
        <p:spPr>
          <a:xfrm>
            <a:off x="533400" y="152400"/>
            <a:ext cx="7772400" cy="1143000"/>
          </a:xfrm>
        </p:spPr>
        <p:txBody>
          <a:bodyPr/>
          <a:lstStyle/>
          <a:p>
            <a:pPr eaLnBrk="1" hangingPunct="1">
              <a:defRPr/>
            </a:pPr>
            <a:r>
              <a:rPr lang="en-US" sz="6000" b="1" smtClean="0">
                <a:latin typeface="Script MT Bold" pitchFamily="66" charset="0"/>
              </a:rPr>
              <a:t>Romanticism</a:t>
            </a:r>
          </a:p>
        </p:txBody>
      </p:sp>
      <p:sp>
        <p:nvSpPr>
          <p:cNvPr id="3075" name="Rectangle 3"/>
          <p:cNvSpPr>
            <a:spLocks noGrp="1" noChangeArrowheads="1"/>
          </p:cNvSpPr>
          <p:nvPr>
            <p:ph type="subTitle" idx="1"/>
          </p:nvPr>
        </p:nvSpPr>
        <p:spPr>
          <a:xfrm>
            <a:off x="838200" y="1295400"/>
            <a:ext cx="7696200" cy="4953000"/>
          </a:xfrm>
          <a:solidFill>
            <a:schemeClr val="accent2">
              <a:alpha val="50000"/>
            </a:schemeClr>
          </a:solidFill>
        </p:spPr>
        <p:txBody>
          <a:bodyPr/>
          <a:lstStyle/>
          <a:p>
            <a:pPr algn="l" eaLnBrk="1" hangingPunct="1">
              <a:lnSpc>
                <a:spcPct val="90000"/>
              </a:lnSpc>
              <a:buClr>
                <a:schemeClr val="tx2"/>
              </a:buClr>
              <a:buSzPct val="115000"/>
              <a:buFontTx/>
              <a:buChar char="•"/>
              <a:defRPr/>
            </a:pPr>
            <a:r>
              <a:rPr lang="en-US" sz="3600" b="1" dirty="0" smtClean="0">
                <a:effectLst>
                  <a:outerShdw blurRad="38100" dist="38100" dir="2700000" algn="tl">
                    <a:srgbClr val="602000"/>
                  </a:outerShdw>
                </a:effectLst>
                <a:latin typeface="Andalus" pitchFamily="18" charset="-78"/>
                <a:cs typeface="Andalus" pitchFamily="18" charset="-78"/>
              </a:rPr>
              <a:t>Victor Hugo called Romanticism “</a:t>
            </a:r>
            <a:r>
              <a:rPr lang="en-US" sz="3600" b="1" dirty="0" smtClean="0">
                <a:solidFill>
                  <a:schemeClr val="tx2">
                    <a:lumMod val="90000"/>
                  </a:schemeClr>
                </a:solidFill>
                <a:effectLst>
                  <a:outerShdw blurRad="38100" dist="38100" dir="2700000" algn="tl">
                    <a:srgbClr val="602000"/>
                  </a:outerShdw>
                </a:effectLst>
                <a:latin typeface="Andalus" pitchFamily="18" charset="-78"/>
                <a:cs typeface="Andalus" pitchFamily="18" charset="-78"/>
              </a:rPr>
              <a:t>liberalism in literature</a:t>
            </a:r>
            <a:r>
              <a:rPr lang="en-US" sz="3600" b="1" dirty="0" smtClean="0">
                <a:effectLst>
                  <a:outerShdw blurRad="38100" dist="38100" dir="2700000" algn="tl">
                    <a:srgbClr val="602000"/>
                  </a:outerShdw>
                </a:effectLst>
                <a:latin typeface="Andalus" pitchFamily="18" charset="-78"/>
                <a:cs typeface="Andalus" pitchFamily="18" charset="-78"/>
              </a:rPr>
              <a:t>.” It freed the artist and writer from restraints and rules. </a:t>
            </a:r>
          </a:p>
          <a:p>
            <a:pPr algn="l" eaLnBrk="1" hangingPunct="1">
              <a:lnSpc>
                <a:spcPct val="90000"/>
              </a:lnSpc>
              <a:buClr>
                <a:schemeClr val="tx2"/>
              </a:buClr>
              <a:buSzPct val="115000"/>
              <a:buFontTx/>
              <a:buChar char="•"/>
              <a:defRPr/>
            </a:pPr>
            <a:r>
              <a:rPr lang="en-US" sz="3600" b="1" dirty="0" smtClean="0">
                <a:effectLst>
                  <a:outerShdw blurRad="38100" dist="38100" dir="2700000" algn="tl">
                    <a:srgbClr val="602000"/>
                  </a:outerShdw>
                </a:effectLst>
                <a:latin typeface="Andalus" pitchFamily="18" charset="-78"/>
                <a:cs typeface="Andalus" pitchFamily="18" charset="-78"/>
              </a:rPr>
              <a:t>Walter Pater thought </a:t>
            </a:r>
            <a:r>
              <a:rPr lang="en-US" sz="3600" b="1" u="sng" dirty="0" smtClean="0">
                <a:solidFill>
                  <a:schemeClr val="tx2">
                    <a:lumMod val="90000"/>
                  </a:schemeClr>
                </a:solidFill>
                <a:effectLst>
                  <a:outerShdw blurRad="38100" dist="38100" dir="2700000" algn="tl">
                    <a:srgbClr val="602000"/>
                  </a:outerShdw>
                </a:effectLst>
                <a:latin typeface="Andalus" pitchFamily="18" charset="-78"/>
                <a:cs typeface="Andalus" pitchFamily="18" charset="-78"/>
              </a:rPr>
              <a:t>the addition of strangeness to beauty</a:t>
            </a:r>
            <a:r>
              <a:rPr lang="en-US" sz="3600" b="1" dirty="0" smtClean="0">
                <a:effectLst>
                  <a:outerShdw blurRad="38100" dist="38100" dir="2700000" algn="tl">
                    <a:srgbClr val="602000"/>
                  </a:outerShdw>
                </a:effectLst>
                <a:latin typeface="Andalus" pitchFamily="18" charset="-78"/>
                <a:cs typeface="Andalus" pitchFamily="18" charset="-78"/>
              </a:rPr>
              <a:t> defined the Romantic movement.  </a:t>
            </a:r>
          </a:p>
          <a:p>
            <a:pPr algn="l" eaLnBrk="1" hangingPunct="1">
              <a:lnSpc>
                <a:spcPct val="90000"/>
              </a:lnSpc>
              <a:buClr>
                <a:schemeClr val="tx2"/>
              </a:buClr>
              <a:buSzPct val="115000"/>
              <a:buFontTx/>
              <a:buChar char="•"/>
              <a:defRPr/>
            </a:pPr>
            <a:r>
              <a:rPr lang="en-US" sz="3600" b="1" dirty="0" smtClean="0">
                <a:effectLst>
                  <a:outerShdw blurRad="38100" dist="38100" dir="2700000" algn="tl">
                    <a:srgbClr val="602000"/>
                  </a:outerShdw>
                </a:effectLst>
                <a:latin typeface="Andalus" pitchFamily="18" charset="-78"/>
                <a:cs typeface="Andalus" pitchFamily="18" charset="-78"/>
              </a:rPr>
              <a:t>A current definition: </a:t>
            </a:r>
            <a:r>
              <a:rPr lang="en-US" sz="3600" b="1" u="sng" dirty="0" smtClean="0">
                <a:solidFill>
                  <a:schemeClr val="tx2">
                    <a:lumMod val="90000"/>
                  </a:schemeClr>
                </a:solidFill>
                <a:effectLst>
                  <a:outerShdw blurRad="38100" dist="38100" dir="2700000" algn="tl">
                    <a:srgbClr val="602000"/>
                  </a:outerShdw>
                </a:effectLst>
                <a:latin typeface="Andalus" pitchFamily="18" charset="-78"/>
                <a:cs typeface="Andalus" pitchFamily="18" charset="-78"/>
              </a:rPr>
              <a:t>a psychological desire to escape from unpleasant realities</a:t>
            </a:r>
            <a:r>
              <a:rPr lang="en-US" sz="3600" b="1" dirty="0" smtClean="0">
                <a:solidFill>
                  <a:schemeClr val="tx2">
                    <a:lumMod val="90000"/>
                  </a:schemeClr>
                </a:solidFill>
                <a:effectLst>
                  <a:outerShdw blurRad="38100" dist="38100" dir="2700000" algn="tl">
                    <a:srgbClr val="602000"/>
                  </a:outerShdw>
                </a:effectLst>
                <a:latin typeface="Andalus" pitchFamily="18" charset="-78"/>
                <a:cs typeface="Andalus" pitchFamily="18" charset="-78"/>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up)">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up)">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up)">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94210" name="Rectangle 2"/>
          <p:cNvSpPr>
            <a:spLocks noGrp="1" noChangeArrowheads="1"/>
          </p:cNvSpPr>
          <p:nvPr>
            <p:ph type="title"/>
          </p:nvPr>
        </p:nvSpPr>
        <p:spPr/>
        <p:txBody>
          <a:bodyPr/>
          <a:lstStyle/>
          <a:p>
            <a:pPr eaLnBrk="1" hangingPunct="1">
              <a:defRPr/>
            </a:pPr>
            <a:r>
              <a:rPr lang="en-US" sz="6000" smtClean="0">
                <a:latin typeface="Script MT Bold" pitchFamily="66" charset="0"/>
              </a:rPr>
              <a:t>Romanticism</a:t>
            </a:r>
          </a:p>
        </p:txBody>
      </p:sp>
      <p:sp>
        <p:nvSpPr>
          <p:cNvPr id="94211" name="Rectangle 3"/>
          <p:cNvSpPr>
            <a:spLocks noGrp="1" noChangeArrowheads="1"/>
          </p:cNvSpPr>
          <p:nvPr>
            <p:ph type="body" idx="1"/>
          </p:nvPr>
        </p:nvSpPr>
        <p:spPr>
          <a:xfrm>
            <a:off x="152400" y="1447800"/>
            <a:ext cx="8686800" cy="4191000"/>
          </a:xfrm>
          <a:solidFill>
            <a:schemeClr val="accent6">
              <a:alpha val="40000"/>
            </a:schemeClr>
          </a:solidFill>
        </p:spPr>
        <p:txBody>
          <a:bodyPr/>
          <a:lstStyle/>
          <a:p>
            <a:pPr eaLnBrk="1" hangingPunct="1">
              <a:lnSpc>
                <a:spcPct val="80000"/>
              </a:lnSpc>
              <a:defRPr/>
            </a:pPr>
            <a:r>
              <a:rPr lang="en-US" sz="2400" b="1" dirty="0" smtClean="0">
                <a:latin typeface="Andalus" pitchFamily="18" charset="-78"/>
                <a:cs typeface="Andalus" pitchFamily="18" charset="-78"/>
              </a:rPr>
              <a:t>In the U.S., romantic Gothic literature made an early appearance with Washington Irving's </a:t>
            </a:r>
            <a:r>
              <a:rPr lang="en-US" sz="2400" b="1" i="1" dirty="0" smtClean="0">
                <a:solidFill>
                  <a:schemeClr val="tx2">
                    <a:lumMod val="90000"/>
                  </a:schemeClr>
                </a:solidFill>
                <a:latin typeface="Andalus" pitchFamily="18" charset="-78"/>
                <a:cs typeface="Andalus" pitchFamily="18" charset="-78"/>
              </a:rPr>
              <a:t>The Legend of Sleepy Hollow</a:t>
            </a:r>
            <a:r>
              <a:rPr lang="en-US" sz="2400" b="1" dirty="0" smtClean="0">
                <a:solidFill>
                  <a:schemeClr val="tx2">
                    <a:lumMod val="90000"/>
                  </a:schemeClr>
                </a:solidFill>
                <a:latin typeface="Andalus" pitchFamily="18" charset="-78"/>
                <a:cs typeface="Andalus" pitchFamily="18" charset="-78"/>
              </a:rPr>
              <a:t> </a:t>
            </a:r>
            <a:r>
              <a:rPr lang="en-US" sz="2400" b="1" dirty="0" smtClean="0">
                <a:latin typeface="Andalus" pitchFamily="18" charset="-78"/>
                <a:cs typeface="Andalus" pitchFamily="18" charset="-78"/>
              </a:rPr>
              <a:t>(1820) and </a:t>
            </a:r>
            <a:r>
              <a:rPr lang="en-US" sz="2400" b="1" i="1" dirty="0" smtClean="0">
                <a:solidFill>
                  <a:schemeClr val="tx2">
                    <a:lumMod val="90000"/>
                  </a:schemeClr>
                </a:solidFill>
                <a:latin typeface="Andalus" pitchFamily="18" charset="-78"/>
                <a:cs typeface="Andalus" pitchFamily="18" charset="-78"/>
              </a:rPr>
              <a:t>Rip Van Winkle</a:t>
            </a:r>
            <a:r>
              <a:rPr lang="en-US" sz="2400" b="1" dirty="0" smtClean="0">
                <a:solidFill>
                  <a:schemeClr val="tx2">
                    <a:lumMod val="90000"/>
                  </a:schemeClr>
                </a:solidFill>
                <a:latin typeface="Andalus" pitchFamily="18" charset="-78"/>
                <a:cs typeface="Andalus" pitchFamily="18" charset="-78"/>
              </a:rPr>
              <a:t> </a:t>
            </a:r>
            <a:r>
              <a:rPr lang="en-US" sz="2400" b="1" dirty="0" smtClean="0">
                <a:latin typeface="Andalus" pitchFamily="18" charset="-78"/>
                <a:cs typeface="Andalus" pitchFamily="18" charset="-78"/>
              </a:rPr>
              <a:t>(1819), followed by the </a:t>
            </a:r>
            <a:r>
              <a:rPr lang="en-US" sz="2400" b="1" i="1" dirty="0" err="1" smtClean="0">
                <a:solidFill>
                  <a:schemeClr val="tx2">
                    <a:lumMod val="90000"/>
                  </a:schemeClr>
                </a:solidFill>
                <a:latin typeface="Andalus" pitchFamily="18" charset="-78"/>
                <a:cs typeface="Andalus" pitchFamily="18" charset="-78"/>
              </a:rPr>
              <a:t>Leatherstocking</a:t>
            </a:r>
            <a:r>
              <a:rPr lang="en-US" sz="2400" b="1" i="1" dirty="0" smtClean="0">
                <a:latin typeface="Andalus" pitchFamily="18" charset="-78"/>
                <a:cs typeface="Andalus" pitchFamily="18" charset="-78"/>
              </a:rPr>
              <a:t> Tales</a:t>
            </a:r>
            <a:r>
              <a:rPr lang="en-US" sz="2400" b="1" dirty="0" smtClean="0">
                <a:latin typeface="Andalus" pitchFamily="18" charset="-78"/>
                <a:cs typeface="Andalus" pitchFamily="18" charset="-78"/>
              </a:rPr>
              <a:t> of James </a:t>
            </a:r>
            <a:r>
              <a:rPr lang="en-US" sz="2400" b="1" dirty="0" err="1" smtClean="0">
                <a:latin typeface="Andalus" pitchFamily="18" charset="-78"/>
                <a:cs typeface="Andalus" pitchFamily="18" charset="-78"/>
              </a:rPr>
              <a:t>Fenimore</a:t>
            </a:r>
            <a:r>
              <a:rPr lang="en-US" sz="2400" b="1" dirty="0" smtClean="0">
                <a:latin typeface="Andalus" pitchFamily="18" charset="-78"/>
                <a:cs typeface="Andalus" pitchFamily="18" charset="-78"/>
              </a:rPr>
              <a:t> Cooper, with their emphasis on heroic simplicity and their fervent landscape descriptions of an already-exotic </a:t>
            </a:r>
            <a:r>
              <a:rPr lang="en-US" sz="2400" b="1" dirty="0" err="1" smtClean="0">
                <a:latin typeface="Andalus" pitchFamily="18" charset="-78"/>
                <a:cs typeface="Andalus" pitchFamily="18" charset="-78"/>
              </a:rPr>
              <a:t>mythicized</a:t>
            </a:r>
            <a:r>
              <a:rPr lang="en-US" sz="2400" b="1" dirty="0" smtClean="0">
                <a:latin typeface="Andalus" pitchFamily="18" charset="-78"/>
                <a:cs typeface="Andalus" pitchFamily="18" charset="-78"/>
              </a:rPr>
              <a:t> frontier peopled by "</a:t>
            </a:r>
            <a:r>
              <a:rPr lang="en-US" sz="2400" b="1" dirty="0" smtClean="0">
                <a:solidFill>
                  <a:schemeClr val="tx2">
                    <a:lumMod val="90000"/>
                  </a:schemeClr>
                </a:solidFill>
                <a:latin typeface="Andalus" pitchFamily="18" charset="-78"/>
                <a:cs typeface="Andalus" pitchFamily="18" charset="-78"/>
              </a:rPr>
              <a:t>noble savages</a:t>
            </a:r>
            <a:r>
              <a:rPr lang="en-US" sz="2400" b="1" dirty="0" smtClean="0">
                <a:latin typeface="Andalus" pitchFamily="18" charset="-78"/>
                <a:cs typeface="Andalus" pitchFamily="18" charset="-78"/>
              </a:rPr>
              <a:t>," similar to the philosophical theory of Rousseau. </a:t>
            </a:r>
          </a:p>
          <a:p>
            <a:pPr eaLnBrk="1" hangingPunct="1">
              <a:lnSpc>
                <a:spcPct val="80000"/>
              </a:lnSpc>
              <a:defRPr/>
            </a:pPr>
            <a:r>
              <a:rPr lang="en-US" sz="2400" b="1" dirty="0" smtClean="0">
                <a:latin typeface="Andalus" pitchFamily="18" charset="-78"/>
                <a:cs typeface="Andalus" pitchFamily="18" charset="-78"/>
              </a:rPr>
              <a:t>Later, Transcendentalist writers such as Henry David Thoreau and Ralph Waldo Emerson still show elements of its influence and imagination, as does the romantic realism of Walt Whitman. But by the 1880s, psychological and social realism was competing with romanticism in the novel. The poetry of Emily Dickinson—nearly unread in her own time—and Herman Melville's novel </a:t>
            </a:r>
            <a:r>
              <a:rPr lang="en-US" sz="2400" b="1" i="1" dirty="0" smtClean="0">
                <a:solidFill>
                  <a:schemeClr val="tx2">
                    <a:lumMod val="90000"/>
                  </a:schemeClr>
                </a:solidFill>
                <a:latin typeface="Andalus" pitchFamily="18" charset="-78"/>
                <a:cs typeface="Andalus" pitchFamily="18" charset="-78"/>
              </a:rPr>
              <a:t>Moby-Dick</a:t>
            </a:r>
            <a:r>
              <a:rPr lang="en-US" sz="2400" b="1" dirty="0" smtClean="0">
                <a:solidFill>
                  <a:schemeClr val="tx2">
                    <a:lumMod val="90000"/>
                  </a:schemeClr>
                </a:solidFill>
                <a:latin typeface="Andalus" pitchFamily="18" charset="-78"/>
                <a:cs typeface="Andalus" pitchFamily="18" charset="-78"/>
              </a:rPr>
              <a:t> </a:t>
            </a:r>
            <a:r>
              <a:rPr lang="en-US" sz="2400" b="1" dirty="0" smtClean="0">
                <a:latin typeface="Andalus" pitchFamily="18" charset="-78"/>
                <a:cs typeface="Andalus" pitchFamily="18" charset="-78"/>
              </a:rPr>
              <a:t>can be taken as epitomes of American Romantic literature. </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4098" name="Rectangle 2"/>
          <p:cNvSpPr>
            <a:spLocks noGrp="1" noChangeArrowheads="1"/>
          </p:cNvSpPr>
          <p:nvPr>
            <p:ph type="ctrTitle"/>
          </p:nvPr>
        </p:nvSpPr>
        <p:spPr>
          <a:xfrm>
            <a:off x="914400" y="152400"/>
            <a:ext cx="7772400" cy="1143000"/>
          </a:xfrm>
        </p:spPr>
        <p:txBody>
          <a:bodyPr/>
          <a:lstStyle/>
          <a:p>
            <a:pPr eaLnBrk="1" hangingPunct="1">
              <a:defRPr/>
            </a:pPr>
            <a:r>
              <a:rPr lang="en-US" sz="6000" b="1" smtClean="0">
                <a:latin typeface="Script MT Bold" pitchFamily="66" charset="0"/>
              </a:rPr>
              <a:t>Romanticism</a:t>
            </a:r>
          </a:p>
        </p:txBody>
      </p:sp>
      <p:sp>
        <p:nvSpPr>
          <p:cNvPr id="4099" name="Rectangle 3"/>
          <p:cNvSpPr>
            <a:spLocks noGrp="1" noChangeArrowheads="1"/>
          </p:cNvSpPr>
          <p:nvPr>
            <p:ph type="subTitle" idx="1"/>
          </p:nvPr>
        </p:nvSpPr>
        <p:spPr>
          <a:xfrm>
            <a:off x="533400" y="1066800"/>
            <a:ext cx="4724400" cy="4648200"/>
          </a:xfrm>
          <a:solidFill>
            <a:srgbClr val="000000">
              <a:alpha val="50000"/>
            </a:srgbClr>
          </a:solidFill>
        </p:spPr>
        <p:txBody>
          <a:bodyPr/>
          <a:lstStyle/>
          <a:p>
            <a:pPr eaLnBrk="1" hangingPunct="1">
              <a:lnSpc>
                <a:spcPct val="90000"/>
              </a:lnSpc>
              <a:buClr>
                <a:schemeClr val="tx2"/>
              </a:buClr>
              <a:buSzPct val="115000"/>
              <a:defRPr/>
            </a:pPr>
            <a:r>
              <a:rPr lang="en-US" b="1" u="sng" dirty="0" smtClean="0">
                <a:effectLst>
                  <a:outerShdw blurRad="38100" dist="38100" dir="2700000" algn="tl">
                    <a:srgbClr val="602000"/>
                  </a:outerShdw>
                </a:effectLst>
                <a:latin typeface="Andalus" pitchFamily="18" charset="-78"/>
                <a:cs typeface="Andalus" pitchFamily="18" charset="-78"/>
              </a:rPr>
              <a:t>Characteristics:</a:t>
            </a:r>
          </a:p>
          <a:p>
            <a:pPr algn="l" eaLnBrk="1" hangingPunct="1">
              <a:lnSpc>
                <a:spcPct val="90000"/>
              </a:lnSpc>
              <a:buClr>
                <a:schemeClr val="tx2"/>
              </a:buClr>
              <a:buSzPct val="115000"/>
              <a:buFontTx/>
              <a:buChar char="•"/>
              <a:defRPr/>
            </a:pPr>
            <a:r>
              <a:rPr lang="en-US" b="1" dirty="0" smtClean="0">
                <a:effectLst>
                  <a:outerShdw blurRad="38100" dist="38100" dir="2700000" algn="tl">
                    <a:srgbClr val="602000"/>
                  </a:outerShdw>
                </a:effectLst>
                <a:latin typeface="Andalus" pitchFamily="18" charset="-78"/>
                <a:cs typeface="Andalus" pitchFamily="18" charset="-78"/>
              </a:rPr>
              <a:t> The predominance of imagination over reason and rules </a:t>
            </a:r>
          </a:p>
          <a:p>
            <a:pPr algn="l" eaLnBrk="1" hangingPunct="1">
              <a:lnSpc>
                <a:spcPct val="90000"/>
              </a:lnSpc>
              <a:buClr>
                <a:schemeClr val="tx2"/>
              </a:buClr>
              <a:buSzPct val="115000"/>
              <a:buFontTx/>
              <a:buChar char="•"/>
              <a:defRPr/>
            </a:pPr>
            <a:r>
              <a:rPr lang="en-US" b="1" dirty="0" smtClean="0">
                <a:effectLst>
                  <a:outerShdw blurRad="38100" dist="38100" dir="2700000" algn="tl">
                    <a:srgbClr val="602000"/>
                  </a:outerShdw>
                </a:effectLst>
                <a:latin typeface="Andalus" pitchFamily="18" charset="-78"/>
                <a:cs typeface="Andalus" pitchFamily="18" charset="-78"/>
              </a:rPr>
              <a:t> Primitivism </a:t>
            </a:r>
          </a:p>
          <a:p>
            <a:pPr algn="l" eaLnBrk="1" hangingPunct="1">
              <a:lnSpc>
                <a:spcPct val="90000"/>
              </a:lnSpc>
              <a:buClr>
                <a:schemeClr val="tx2"/>
              </a:buClr>
              <a:buSzPct val="115000"/>
              <a:buFontTx/>
              <a:buChar char="•"/>
              <a:defRPr/>
            </a:pPr>
            <a:r>
              <a:rPr lang="en-US" b="1" dirty="0" smtClean="0">
                <a:effectLst>
                  <a:outerShdw blurRad="38100" dist="38100" dir="2700000" algn="tl">
                    <a:srgbClr val="602000"/>
                  </a:outerShdw>
                </a:effectLst>
                <a:latin typeface="Andalus" pitchFamily="18" charset="-78"/>
                <a:cs typeface="Andalus" pitchFamily="18" charset="-78"/>
              </a:rPr>
              <a:t> Love of nature </a:t>
            </a:r>
          </a:p>
          <a:p>
            <a:pPr algn="l" eaLnBrk="1" hangingPunct="1">
              <a:lnSpc>
                <a:spcPct val="90000"/>
              </a:lnSpc>
              <a:buClr>
                <a:schemeClr val="tx2"/>
              </a:buClr>
              <a:buSzPct val="115000"/>
              <a:buFontTx/>
              <a:buChar char="•"/>
              <a:defRPr/>
            </a:pPr>
            <a:r>
              <a:rPr lang="en-US" b="1" dirty="0" smtClean="0">
                <a:effectLst>
                  <a:outerShdw blurRad="38100" dist="38100" dir="2700000" algn="tl">
                    <a:srgbClr val="602000"/>
                  </a:outerShdw>
                </a:effectLst>
                <a:latin typeface="Andalus" pitchFamily="18" charset="-78"/>
                <a:cs typeface="Andalus" pitchFamily="18" charset="-78"/>
              </a:rPr>
              <a:t> An interest in the past </a:t>
            </a:r>
          </a:p>
          <a:p>
            <a:pPr algn="l" eaLnBrk="1" hangingPunct="1">
              <a:lnSpc>
                <a:spcPct val="90000"/>
              </a:lnSpc>
              <a:buClr>
                <a:schemeClr val="tx2"/>
              </a:buClr>
              <a:buSzPct val="115000"/>
              <a:buFontTx/>
              <a:buChar char="•"/>
              <a:defRPr/>
            </a:pPr>
            <a:r>
              <a:rPr lang="en-US" b="1" dirty="0" smtClean="0">
                <a:effectLst>
                  <a:outerShdw blurRad="38100" dist="38100" dir="2700000" algn="tl">
                    <a:srgbClr val="602000"/>
                  </a:outerShdw>
                </a:effectLst>
                <a:latin typeface="Andalus" pitchFamily="18" charset="-78"/>
                <a:cs typeface="Andalus" pitchFamily="18" charset="-78"/>
              </a:rPr>
              <a:t> Mysticism </a:t>
            </a:r>
          </a:p>
          <a:p>
            <a:pPr algn="l" eaLnBrk="1" hangingPunct="1">
              <a:lnSpc>
                <a:spcPct val="90000"/>
              </a:lnSpc>
              <a:buClr>
                <a:schemeClr val="tx2"/>
              </a:buClr>
              <a:buSzPct val="115000"/>
              <a:buFontTx/>
              <a:buChar char="•"/>
              <a:defRPr/>
            </a:pPr>
            <a:r>
              <a:rPr lang="en-US" b="1" dirty="0" smtClean="0">
                <a:effectLst>
                  <a:outerShdw blurRad="38100" dist="38100" dir="2700000" algn="tl">
                    <a:srgbClr val="602000"/>
                  </a:outerShdw>
                </a:effectLst>
                <a:latin typeface="Andalus" pitchFamily="18" charset="-78"/>
                <a:cs typeface="Andalus" pitchFamily="18" charset="-78"/>
              </a:rPr>
              <a:t> Individualism</a:t>
            </a:r>
          </a:p>
        </p:txBody>
      </p:sp>
      <p:sp>
        <p:nvSpPr>
          <p:cNvPr id="4100" name="Text Box 4"/>
          <p:cNvSpPr txBox="1">
            <a:spLocks noChangeArrowheads="1"/>
          </p:cNvSpPr>
          <p:nvPr/>
        </p:nvSpPr>
        <p:spPr bwMode="auto">
          <a:xfrm>
            <a:off x="4953000" y="1460500"/>
            <a:ext cx="3962400" cy="3606800"/>
          </a:xfrm>
          <a:prstGeom prst="rect">
            <a:avLst/>
          </a:prstGeom>
          <a:solidFill>
            <a:schemeClr val="accent2">
              <a:alpha val="50000"/>
            </a:schemeClr>
          </a:solidFill>
          <a:ln w="9525">
            <a:noFill/>
            <a:miter lim="800000"/>
            <a:headEnd/>
            <a:tailEnd/>
          </a:ln>
          <a:effectLst/>
        </p:spPr>
        <p:txBody>
          <a:bodyPr>
            <a:spAutoFit/>
          </a:bodyPr>
          <a:lstStyle/>
          <a:p>
            <a:pPr eaLnBrk="1" hangingPunct="1">
              <a:spcBef>
                <a:spcPct val="20000"/>
              </a:spcBef>
              <a:buClr>
                <a:schemeClr val="tx2"/>
              </a:buClr>
              <a:buSzPct val="115000"/>
              <a:buFontTx/>
              <a:buChar char="•"/>
              <a:defRPr/>
            </a:pPr>
            <a:r>
              <a:rPr lang="en-US" sz="3200" b="1" dirty="0">
                <a:effectLst>
                  <a:outerShdw blurRad="38100" dist="38100" dir="2700000" algn="tl">
                    <a:srgbClr val="602000"/>
                  </a:outerShdw>
                </a:effectLst>
                <a:latin typeface="Andalus" pitchFamily="18" charset="-78"/>
                <a:cs typeface="Andalus" pitchFamily="18" charset="-78"/>
              </a:rPr>
              <a:t>Enthusiasm for the wild, irregular, or grotesque in nature </a:t>
            </a:r>
          </a:p>
          <a:p>
            <a:pPr eaLnBrk="1" hangingPunct="1">
              <a:spcBef>
                <a:spcPct val="20000"/>
              </a:spcBef>
              <a:buClr>
                <a:schemeClr val="tx2"/>
              </a:buClr>
              <a:buSzPct val="115000"/>
              <a:buFontTx/>
              <a:buChar char="•"/>
              <a:defRPr/>
            </a:pPr>
            <a:r>
              <a:rPr lang="en-US" sz="3200" b="1" dirty="0">
                <a:effectLst>
                  <a:outerShdw blurRad="38100" dist="38100" dir="2700000" algn="tl">
                    <a:srgbClr val="602000"/>
                  </a:outerShdw>
                </a:effectLst>
                <a:latin typeface="Andalus" pitchFamily="18" charset="-78"/>
                <a:cs typeface="Andalus" pitchFamily="18" charset="-78"/>
              </a:rPr>
              <a:t> Enthusiasm for the uncivilized or “natural” </a:t>
            </a:r>
          </a:p>
          <a:p>
            <a:pPr eaLnBrk="1" hangingPunct="1">
              <a:defRPr/>
            </a:pPr>
            <a:endParaRPr lang="en-US" sz="3000" dirty="0">
              <a:effectLst>
                <a:outerShdw blurRad="38100" dist="38100" dir="2700000" algn="tl">
                  <a:srgbClr val="602000"/>
                </a:outerShdw>
              </a:effectLst>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533400"/>
            <a:ext cx="7772400" cy="1143000"/>
          </a:xfrm>
        </p:spPr>
        <p:txBody>
          <a:bodyPr/>
          <a:lstStyle/>
          <a:p>
            <a:pPr eaLnBrk="1" hangingPunct="1">
              <a:defRPr/>
            </a:pPr>
            <a:r>
              <a:rPr lang="en-US" sz="6000" b="1" smtClean="0">
                <a:latin typeface="Script MT Bold" pitchFamily="66" charset="0"/>
              </a:rPr>
              <a:t>Romanticism</a:t>
            </a:r>
          </a:p>
        </p:txBody>
      </p:sp>
      <p:sp>
        <p:nvSpPr>
          <p:cNvPr id="5123" name="Rectangle 3"/>
          <p:cNvSpPr>
            <a:spLocks noGrp="1" noChangeArrowheads="1"/>
          </p:cNvSpPr>
          <p:nvPr>
            <p:ph type="subTitle" idx="1"/>
          </p:nvPr>
        </p:nvSpPr>
        <p:spPr>
          <a:xfrm>
            <a:off x="1219200" y="1676400"/>
            <a:ext cx="7315200" cy="3048000"/>
          </a:xfrm>
          <a:solidFill>
            <a:schemeClr val="accent2">
              <a:alpha val="50000"/>
            </a:schemeClr>
          </a:solidFill>
        </p:spPr>
        <p:txBody>
          <a:bodyPr/>
          <a:lstStyle/>
          <a:p>
            <a:pPr algn="l" eaLnBrk="1" hangingPunct="1">
              <a:defRPr/>
            </a:pPr>
            <a:r>
              <a:rPr lang="en-US" b="1" u="sng" dirty="0" smtClean="0">
                <a:effectLst>
                  <a:outerShdw blurRad="38100" dist="38100" dir="2700000" algn="tl">
                    <a:srgbClr val="602000"/>
                  </a:outerShdw>
                </a:effectLst>
                <a:latin typeface="Andalus" pitchFamily="18" charset="-78"/>
                <a:cs typeface="Andalus" pitchFamily="18" charset="-78"/>
              </a:rPr>
              <a:t>More Characteristics:</a:t>
            </a:r>
          </a:p>
          <a:p>
            <a:pPr algn="l" eaLnBrk="1" hangingPunct="1">
              <a:buFontTx/>
              <a:buChar char="•"/>
              <a:defRPr/>
            </a:pPr>
            <a:r>
              <a:rPr lang="en-US" b="1" dirty="0" smtClean="0">
                <a:effectLst>
                  <a:outerShdw blurRad="38100" dist="38100" dir="2700000" algn="tl">
                    <a:srgbClr val="602000"/>
                  </a:outerShdw>
                </a:effectLst>
                <a:latin typeface="Andalus" pitchFamily="18" charset="-78"/>
                <a:cs typeface="Andalus" pitchFamily="18" charset="-78"/>
              </a:rPr>
              <a:t>  Interest in human rights </a:t>
            </a:r>
          </a:p>
          <a:p>
            <a:pPr algn="l" eaLnBrk="1" hangingPunct="1">
              <a:buFontTx/>
              <a:buChar char="•"/>
              <a:defRPr/>
            </a:pPr>
            <a:r>
              <a:rPr lang="en-US" b="1" dirty="0" smtClean="0">
                <a:effectLst>
                  <a:outerShdw blurRad="38100" dist="38100" dir="2700000" algn="tl">
                    <a:srgbClr val="602000"/>
                  </a:outerShdw>
                </a:effectLst>
                <a:latin typeface="Andalus" pitchFamily="18" charset="-78"/>
                <a:cs typeface="Andalus" pitchFamily="18" charset="-78"/>
              </a:rPr>
              <a:t>  Sentimentality</a:t>
            </a:r>
          </a:p>
          <a:p>
            <a:pPr algn="l" eaLnBrk="1" hangingPunct="1">
              <a:buFontTx/>
              <a:buChar char="•"/>
              <a:defRPr/>
            </a:pPr>
            <a:r>
              <a:rPr lang="en-US" b="1" dirty="0" smtClean="0">
                <a:effectLst>
                  <a:outerShdw blurRad="38100" dist="38100" dir="2700000" algn="tl">
                    <a:srgbClr val="602000"/>
                  </a:outerShdw>
                </a:effectLst>
                <a:latin typeface="Andalus" pitchFamily="18" charset="-78"/>
                <a:cs typeface="Andalus" pitchFamily="18" charset="-78"/>
              </a:rPr>
              <a:t>  Melancholy </a:t>
            </a:r>
          </a:p>
          <a:p>
            <a:pPr algn="l" eaLnBrk="1" hangingPunct="1">
              <a:buFontTx/>
              <a:buChar char="•"/>
              <a:defRPr/>
            </a:pPr>
            <a:r>
              <a:rPr lang="en-US" b="1" dirty="0" smtClean="0">
                <a:effectLst>
                  <a:outerShdw blurRad="38100" dist="38100" dir="2700000" algn="tl">
                    <a:srgbClr val="602000"/>
                  </a:outerShdw>
                </a:effectLst>
                <a:latin typeface="Andalus" pitchFamily="18" charset="-78"/>
                <a:cs typeface="Andalus" pitchFamily="18" charset="-78"/>
              </a:rPr>
              <a:t>  Interest in the </a:t>
            </a:r>
            <a:r>
              <a:rPr lang="en-US" b="1" dirty="0" smtClean="0">
                <a:solidFill>
                  <a:schemeClr val="hlink"/>
                </a:solidFill>
                <a:effectLst>
                  <a:outerShdw blurRad="38100" dist="38100" dir="2700000" algn="tl">
                    <a:srgbClr val="FFFFFF"/>
                  </a:outerShdw>
                </a:effectLst>
                <a:latin typeface="Andalus" pitchFamily="18" charset="-78"/>
                <a:cs typeface="Andalus" pitchFamily="18" charset="-78"/>
              </a:rPr>
              <a:t>Gothic</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9"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14368" name="Rectangle 32"/>
          <p:cNvSpPr>
            <a:spLocks noChangeArrowheads="1"/>
          </p:cNvSpPr>
          <p:nvPr/>
        </p:nvSpPr>
        <p:spPr bwMode="auto">
          <a:xfrm>
            <a:off x="609600" y="304800"/>
            <a:ext cx="6248400" cy="5262563"/>
          </a:xfrm>
          <a:prstGeom prst="rect">
            <a:avLst/>
          </a:prstGeom>
          <a:solidFill>
            <a:schemeClr val="accent2">
              <a:alpha val="50000"/>
            </a:schemeClr>
          </a:solidFill>
          <a:ln w="9525">
            <a:noFill/>
            <a:miter lim="800000"/>
            <a:headEnd/>
            <a:tailEnd/>
          </a:ln>
          <a:effectLst/>
        </p:spPr>
        <p:txBody>
          <a:bodyPr>
            <a:spAutoFit/>
          </a:bodyPr>
          <a:lstStyle/>
          <a:p>
            <a:pPr algn="ctr" eaLnBrk="1" hangingPunct="1">
              <a:defRPr/>
            </a:pPr>
            <a:r>
              <a:rPr lang="en-US" sz="3200" b="1" dirty="0">
                <a:solidFill>
                  <a:schemeClr val="tx2"/>
                </a:solidFill>
                <a:latin typeface="Arial" charset="0"/>
              </a:rPr>
              <a:t>Supernatural And Gothic      Literary Themes</a:t>
            </a:r>
            <a:r>
              <a:rPr lang="en-US" sz="3200" b="1" dirty="0">
                <a:latin typeface="Arial" charset="0"/>
              </a:rPr>
              <a:t> </a:t>
            </a:r>
          </a:p>
          <a:p>
            <a:pPr>
              <a:defRPr/>
            </a:pPr>
            <a:endParaRPr lang="en-US" sz="1600" b="1" dirty="0">
              <a:latin typeface="Arial" charset="0"/>
            </a:endParaRPr>
          </a:p>
          <a:p>
            <a:pPr>
              <a:defRPr/>
            </a:pPr>
            <a:r>
              <a:rPr lang="en-US" sz="3200" b="1" dirty="0">
                <a:effectLst>
                  <a:outerShdw blurRad="38100" dist="38100" dir="2700000" algn="tl">
                    <a:srgbClr val="602000"/>
                  </a:outerShdw>
                </a:effectLst>
                <a:latin typeface="Andalus" pitchFamily="18" charset="-78"/>
                <a:cs typeface="Andalus" pitchFamily="18" charset="-78"/>
              </a:rPr>
              <a:t>Supernatural motifs appear throughout literature but are most prominent in the literary genre labeled "</a:t>
            </a:r>
            <a:r>
              <a:rPr lang="en-US" sz="3200" b="1" dirty="0">
                <a:solidFill>
                  <a:schemeClr val="tx2">
                    <a:lumMod val="90000"/>
                  </a:schemeClr>
                </a:solidFill>
                <a:effectLst>
                  <a:outerShdw blurRad="38100" dist="38100" dir="2700000" algn="tl">
                    <a:srgbClr val="602000"/>
                  </a:outerShdw>
                </a:effectLst>
                <a:latin typeface="Andalus" pitchFamily="18" charset="-78"/>
                <a:cs typeface="Andalus" pitchFamily="18" charset="-78"/>
              </a:rPr>
              <a:t>Gothic</a:t>
            </a:r>
            <a:r>
              <a:rPr lang="en-US" sz="3200" b="1" dirty="0">
                <a:effectLst>
                  <a:outerShdw blurRad="38100" dist="38100" dir="2700000" algn="tl">
                    <a:srgbClr val="602000"/>
                  </a:outerShdw>
                </a:effectLst>
                <a:latin typeface="Andalus" pitchFamily="18" charset="-78"/>
                <a:cs typeface="Andalus" pitchFamily="18" charset="-78"/>
              </a:rPr>
              <a:t>," which developed in the late eighteenth-century and is devoted primarily to stories of horror, the fantastic, and the "darker" supernatural forces.</a:t>
            </a:r>
            <a:r>
              <a:rPr lang="en-US" sz="3200" b="1" dirty="0">
                <a:latin typeface="Andalus" pitchFamily="18" charset="-78"/>
                <a:cs typeface="Andalus" pitchFamily="18" charset="-78"/>
              </a:rPr>
              <a:t> </a:t>
            </a:r>
          </a:p>
        </p:txBody>
      </p:sp>
      <p:pic>
        <p:nvPicPr>
          <p:cNvPr id="10244" name="Picture 33" descr="batss3"/>
          <p:cNvPicPr>
            <a:picLocks noChangeAspect="1" noChangeArrowheads="1"/>
          </p:cNvPicPr>
          <p:nvPr/>
        </p:nvPicPr>
        <p:blipFill>
          <a:blip r:embed="rId3" cstate="print"/>
          <a:srcRect/>
          <a:stretch>
            <a:fillRect/>
          </a:stretch>
        </p:blipFill>
        <p:spPr bwMode="auto">
          <a:xfrm>
            <a:off x="1143000" y="5684838"/>
            <a:ext cx="4038600" cy="258762"/>
          </a:xfrm>
          <a:prstGeom prst="rect">
            <a:avLst/>
          </a:prstGeom>
          <a:noFill/>
          <a:ln w="9525">
            <a:noFill/>
            <a:miter lim="800000"/>
            <a:headEnd/>
            <a:tailEnd/>
          </a:ln>
        </p:spPr>
      </p:pic>
      <p:pic>
        <p:nvPicPr>
          <p:cNvPr id="10245" name="Picture 35" descr="gargoyle2"/>
          <p:cNvPicPr>
            <a:picLocks noChangeAspect="1" noChangeArrowheads="1"/>
          </p:cNvPicPr>
          <p:nvPr/>
        </p:nvPicPr>
        <p:blipFill>
          <a:blip r:embed="rId4" cstate="print"/>
          <a:srcRect/>
          <a:stretch>
            <a:fillRect/>
          </a:stretch>
        </p:blipFill>
        <p:spPr bwMode="auto">
          <a:xfrm>
            <a:off x="7391400" y="1143000"/>
            <a:ext cx="1466850" cy="2362200"/>
          </a:xfrm>
          <a:prstGeom prst="rect">
            <a:avLst/>
          </a:prstGeom>
          <a:noFill/>
          <a:ln w="38100">
            <a:solidFill>
              <a:schemeClr val="tx1"/>
            </a:solidFill>
            <a:miter lim="800000"/>
            <a:headEnd/>
            <a:tailEnd/>
          </a:ln>
        </p:spPr>
      </p:pic>
      <p:pic>
        <p:nvPicPr>
          <p:cNvPr id="10246" name="Picture 37" descr="Boris"/>
          <p:cNvPicPr>
            <a:picLocks noChangeAspect="1" noChangeArrowheads="1"/>
          </p:cNvPicPr>
          <p:nvPr/>
        </p:nvPicPr>
        <p:blipFill>
          <a:blip r:embed="rId5" cstate="print"/>
          <a:srcRect/>
          <a:stretch>
            <a:fillRect/>
          </a:stretch>
        </p:blipFill>
        <p:spPr bwMode="auto">
          <a:xfrm>
            <a:off x="6681788" y="3657600"/>
            <a:ext cx="2176462" cy="2590800"/>
          </a:xfrm>
          <a:prstGeom prst="rect">
            <a:avLst/>
          </a:prstGeom>
          <a:noFill/>
          <a:ln w="57150">
            <a:solidFill>
              <a:schemeClr val="tx1"/>
            </a:solid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1" descr="dark-gothic-wallpaper-730425"/>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15363" name="Rectangle 3"/>
          <p:cNvSpPr>
            <a:spLocks noGrp="1" noChangeArrowheads="1"/>
          </p:cNvSpPr>
          <p:nvPr>
            <p:ph type="body" idx="1"/>
          </p:nvPr>
        </p:nvSpPr>
        <p:spPr>
          <a:xfrm>
            <a:off x="304800" y="533400"/>
            <a:ext cx="7848600" cy="5410200"/>
          </a:xfrm>
          <a:solidFill>
            <a:schemeClr val="accent2">
              <a:alpha val="50000"/>
            </a:schemeClr>
          </a:solidFill>
        </p:spPr>
        <p:txBody>
          <a:bodyPr/>
          <a:lstStyle/>
          <a:p>
            <a:pPr eaLnBrk="1" hangingPunct="1">
              <a:lnSpc>
                <a:spcPct val="80000"/>
              </a:lnSpc>
              <a:defRPr/>
            </a:pPr>
            <a:r>
              <a:rPr lang="en-US" sz="2800" b="1" dirty="0" smtClean="0">
                <a:effectLst>
                  <a:outerShdw blurRad="38100" dist="38100" dir="2700000" algn="tl">
                    <a:srgbClr val="602000"/>
                  </a:outerShdw>
                </a:effectLst>
                <a:latin typeface="Andalus" pitchFamily="18" charset="-78"/>
                <a:cs typeface="Andalus" pitchFamily="18" charset="-78"/>
              </a:rPr>
              <a:t>Gothic literature derives                                        its name from its                                                similarities to the Gothic                                     medieval cathedrals,                                               which feature a majestic,                              unrestrained architectural                                      style with often savage or                                  grotesque ornamentation                                        (the word "Gothic" derives from "Goth," the name of one of the barbaric Germanic tribes that invaded the Roman Empire). </a:t>
            </a:r>
          </a:p>
          <a:p>
            <a:pPr eaLnBrk="1" hangingPunct="1">
              <a:lnSpc>
                <a:spcPct val="80000"/>
              </a:lnSpc>
              <a:defRPr/>
            </a:pPr>
            <a:r>
              <a:rPr lang="en-US" sz="2800" b="1" dirty="0" smtClean="0">
                <a:effectLst>
                  <a:outerShdw blurRad="38100" dist="38100" dir="2700000" algn="tl">
                    <a:srgbClr val="602000"/>
                  </a:outerShdw>
                </a:effectLst>
                <a:latin typeface="Andalus" pitchFamily="18" charset="-78"/>
                <a:cs typeface="Andalus" pitchFamily="18" charset="-78"/>
              </a:rPr>
              <a:t>The vaulting arches and spires of Gothic cathedrals reach wildly to the sky as if the builders were trying to grasp the heavens; and the cathedrals are covered with a profusion of wild carvings depicting </a:t>
            </a:r>
            <a:r>
              <a:rPr lang="en-US" sz="2800" b="1" dirty="0" smtClean="0">
                <a:solidFill>
                  <a:schemeClr val="tx2">
                    <a:lumMod val="90000"/>
                  </a:schemeClr>
                </a:solidFill>
                <a:effectLst>
                  <a:outerShdw blurRad="38100" dist="38100" dir="2700000" algn="tl">
                    <a:srgbClr val="602000"/>
                  </a:outerShdw>
                </a:effectLst>
                <a:latin typeface="Andalus" pitchFamily="18" charset="-78"/>
                <a:cs typeface="Andalus" pitchFamily="18" charset="-78"/>
              </a:rPr>
              <a:t>humanity in conflict with supernatural forces</a:t>
            </a:r>
            <a:r>
              <a:rPr lang="en-US" sz="2800" b="1" dirty="0" smtClean="0">
                <a:effectLst>
                  <a:outerShdw blurRad="38100" dist="38100" dir="2700000" algn="tl">
                    <a:srgbClr val="602000"/>
                  </a:outerShdw>
                </a:effectLst>
                <a:latin typeface="Andalus" pitchFamily="18" charset="-78"/>
                <a:cs typeface="Andalus" pitchFamily="18" charset="-78"/>
              </a:rPr>
              <a:t>—demons, angels, gargoyles, and monsters. </a:t>
            </a:r>
          </a:p>
        </p:txBody>
      </p:sp>
      <p:pic>
        <p:nvPicPr>
          <p:cNvPr id="11268" name="Picture 9" descr="962HyenaGargoyle"/>
          <p:cNvPicPr>
            <a:picLocks noChangeAspect="1" noChangeArrowheads="1"/>
          </p:cNvPicPr>
          <p:nvPr/>
        </p:nvPicPr>
        <p:blipFill>
          <a:blip r:embed="rId3" cstate="print"/>
          <a:srcRect/>
          <a:stretch>
            <a:fillRect/>
          </a:stretch>
        </p:blipFill>
        <p:spPr bwMode="auto">
          <a:xfrm>
            <a:off x="5029200" y="609600"/>
            <a:ext cx="2667000" cy="2425700"/>
          </a:xfrm>
          <a:prstGeom prst="rect">
            <a:avLst/>
          </a:prstGeom>
          <a:noFill/>
          <a:ln w="57150">
            <a:solidFill>
              <a:schemeClr val="tx1"/>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up)">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up)">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306</TotalTime>
  <Words>1476</Words>
  <Application>Microsoft Office PowerPoint</Application>
  <PresentationFormat>On-screen Show (4:3)</PresentationFormat>
  <Paragraphs>68</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Tahoma</vt:lpstr>
      <vt:lpstr>Arial</vt:lpstr>
      <vt:lpstr>Wingdings</vt:lpstr>
      <vt:lpstr>Calibri</vt:lpstr>
      <vt:lpstr>Script MT Bold</vt:lpstr>
      <vt:lpstr>Chiller</vt:lpstr>
      <vt:lpstr>Andalus</vt:lpstr>
      <vt:lpstr>s'AWesome</vt:lpstr>
      <vt:lpstr>Times New Roman</vt:lpstr>
      <vt:lpstr>Curtain Call</vt:lpstr>
      <vt:lpstr>  Romantic and Gothic Genres </vt:lpstr>
      <vt:lpstr>Romanticism</vt:lpstr>
      <vt:lpstr>Romanticism</vt:lpstr>
      <vt:lpstr>Romanticism</vt:lpstr>
      <vt:lpstr>Romanticism</vt:lpstr>
      <vt:lpstr>Romanticism</vt:lpstr>
      <vt:lpstr>Romanticism</vt:lpstr>
      <vt:lpstr>Slide 8</vt:lpstr>
      <vt:lpstr>Slide 9</vt:lpstr>
      <vt:lpstr>Slide 10</vt:lpstr>
      <vt:lpstr>Slide 11</vt:lpstr>
      <vt:lpstr>Slide 12</vt:lpstr>
      <vt:lpstr>Slide 13</vt:lpstr>
      <vt:lpstr>Gothic</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SpeedCo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Romanticism</dc:title>
  <dc:creator>Speed Farris</dc:creator>
  <cp:lastModifiedBy>shauenstein</cp:lastModifiedBy>
  <cp:revision>25</cp:revision>
  <dcterms:created xsi:type="dcterms:W3CDTF">2006-02-12T21:40:37Z</dcterms:created>
  <dcterms:modified xsi:type="dcterms:W3CDTF">2014-01-23T16:16:48Z</dcterms:modified>
</cp:coreProperties>
</file>