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D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B1AE2DE7-B102-410C-B9BF-EE03A4CB9518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3DDC71A2-4B24-4BC2-B574-12C59854F0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4AE740B7-AE0B-45DF-8EEA-0213F33D0045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32" charset="0"/>
              </a:defRPr>
            </a:lvl1pPr>
          </a:lstStyle>
          <a:p>
            <a:fld id="{02068716-D2F0-45DB-BC0A-B335A2A9FF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BF4AD7-D9D7-4926-BA9D-6AAAEA2CD114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F3E17-C29F-454C-BAE7-D5195AF80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57CFB-A8C1-4A32-84A0-D8A6C5AEA92D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CF209-220D-4E13-8D93-7F9F9FA08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98949-6CBD-4CE6-859C-AF6F8D04F4FF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A3826-5955-444A-8DB3-C0E67D4AA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51F3F-10C0-416E-A690-032A0ACCC91E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ABF50-5C19-4162-8B57-C3DC72A7E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67AFDF-019B-41EC-B77A-1E02958C9135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D0CD5-DD27-4B9B-A998-605CA7748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47BEC-D78B-48FA-B437-472254A872E3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8A7B1-340B-4AB6-A6DF-632E4AB90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4CEE9-B8B4-41BC-9B25-710A208D4747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B6FBD-FFF4-43B5-867D-C42A23BE1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D51E3-3182-4653-B44A-9378D0D6F3A8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FE26B-1D9D-43FF-8FBB-5D4DA231E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934DC-E8A4-4A36-8A09-913E9DB87A2C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7651-E338-45F3-9D25-68526BE2F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78486-73E0-48EC-A16D-409FC5F195F6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2FCEB-D779-4C24-8DC8-80DC4166C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CD952-1EE3-4395-9585-D1956795B6F2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D586-2CEF-4BEC-8AF5-7E9892DCE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fld id="{C2ACBC49-3AE7-4B97-8A5C-210BC5923940}" type="datetime1">
              <a:rPr lang="en-US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32" charset="0"/>
              </a:defRPr>
            </a:lvl1pPr>
          </a:lstStyle>
          <a:p>
            <a:fld id="{BFC33D00-967B-4680-BDA7-6CE1D39452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32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32" charset="0"/>
          <a:ea typeface="ＭＳ Ｐゴシック" pitchFamily="-32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SeuLsNV4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youtube.com/watch?v=7GYXm7n62nU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evo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25" y="2032000"/>
            <a:ext cx="4826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260350" y="311150"/>
            <a:ext cx="6027738" cy="3544888"/>
          </a:xfrm>
        </p:spPr>
        <p:txBody>
          <a:bodyPr/>
          <a:lstStyle/>
          <a:p>
            <a:r>
              <a:rPr lang="en-US" smtClean="0"/>
              <a:t>Pop Culture Responds to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2713" y="2854325"/>
            <a:ext cx="6400801" cy="668338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898989"/>
                </a:solidFill>
              </a:rPr>
              <a:t>Creative Responses to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smtClean="0"/>
              <a:t>Satire</a:t>
            </a:r>
          </a:p>
        </p:txBody>
      </p:sp>
      <p:sp>
        <p:nvSpPr>
          <p:cNvPr id="2457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1800" smtClean="0"/>
              <a:t>An attack on or criticism of any stupidity or vice in the form of scathing humor</a:t>
            </a:r>
          </a:p>
          <a:p>
            <a:endParaRPr lang="en-US" sz="1800" smtClean="0"/>
          </a:p>
          <a:p>
            <a:pPr>
              <a:buFont typeface="Arial" charset="0"/>
              <a:buChar char="•"/>
            </a:pPr>
            <a:r>
              <a:rPr lang="en-US" sz="1800" smtClean="0"/>
              <a:t> a critique of what the author sees as dangerous religious, political, moral, or social standards</a:t>
            </a:r>
          </a:p>
          <a:p>
            <a:pPr>
              <a:buFont typeface="Arial" charset="0"/>
              <a:buChar char="•"/>
            </a:pPr>
            <a:endParaRPr lang="en-US" sz="1800" smtClean="0"/>
          </a:p>
          <a:p>
            <a:pPr>
              <a:buFont typeface="Arial" charset="0"/>
              <a:buChar char="•"/>
            </a:pPr>
            <a:r>
              <a:rPr lang="en-US" sz="1800" smtClean="0"/>
              <a:t>A way of examining a thought, concept, theory, or representation to unpack the different meanings and consider incongruities or hypocrisy</a:t>
            </a:r>
          </a:p>
        </p:txBody>
      </p:sp>
      <p:pic>
        <p:nvPicPr>
          <p:cNvPr id="24580" name="Picture 5" descr="simpsons_iraq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3363" y="4746625"/>
            <a:ext cx="20986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stephen_colbert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9738" y="257175"/>
            <a:ext cx="18923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snlpal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3650" y="2820988"/>
            <a:ext cx="233838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jon-stewart-67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2388" y="3554413"/>
            <a:ext cx="264001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borat-america-court-lawsuit-cohe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2388" y="273050"/>
            <a:ext cx="1757362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Compare/Contrast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73088"/>
          </a:xfrm>
        </p:spPr>
        <p:txBody>
          <a:bodyPr/>
          <a:lstStyle/>
          <a:p>
            <a:pPr algn="ctr"/>
            <a:r>
              <a:rPr lang="en-US" smtClean="0"/>
              <a:t>“Straight Ahead”</a:t>
            </a:r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73088"/>
          </a:xfrm>
        </p:spPr>
        <p:txBody>
          <a:bodyPr/>
          <a:lstStyle/>
          <a:p>
            <a:pPr algn="ctr"/>
            <a:r>
              <a:rPr lang="en-US" smtClean="0"/>
              <a:t>Humor or Satire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146175" y="2490788"/>
            <a:ext cx="4811713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itchFamily="-32" charset="0"/>
              </a:rPr>
              <a:t>Take a look at the following videos.  </a:t>
            </a:r>
          </a:p>
          <a:p>
            <a:pPr algn="ctr"/>
            <a:endParaRPr lang="en-US" dirty="0">
              <a:latin typeface="Calibri" pitchFamily="-32" charset="0"/>
            </a:endParaRPr>
          </a:p>
          <a:p>
            <a:pPr algn="ctr"/>
            <a:r>
              <a:rPr lang="en-US" dirty="0">
                <a:latin typeface="Calibri" pitchFamily="-32" charset="0"/>
              </a:rPr>
              <a:t>One is a satire, one is from a reputable international news source, and one is a video made by an independent person  who is responding to media coverage of the war.</a:t>
            </a:r>
          </a:p>
          <a:p>
            <a:pPr algn="ctr"/>
            <a:endParaRPr lang="en-US" dirty="0">
              <a:latin typeface="Calibri" pitchFamily="-32" charset="0"/>
            </a:endParaRPr>
          </a:p>
          <a:p>
            <a:pPr algn="ctr"/>
            <a:r>
              <a:rPr lang="en-US" dirty="0">
                <a:latin typeface="Calibri" pitchFamily="-32" charset="0"/>
              </a:rPr>
              <a:t>Pay attention to authorship, sources, bias words, and other clues.</a:t>
            </a:r>
          </a:p>
          <a:p>
            <a:pPr algn="ctr"/>
            <a:endParaRPr lang="en-US" dirty="0">
              <a:latin typeface="Calibri" pitchFamily="-32" charset="0"/>
            </a:endParaRPr>
          </a:p>
          <a:p>
            <a:pPr algn="ctr"/>
            <a:r>
              <a:rPr lang="en-US" dirty="0">
                <a:latin typeface="Calibri" pitchFamily="-32" charset="0"/>
              </a:rPr>
              <a:t>Which do you trust?  Why?  </a:t>
            </a:r>
          </a:p>
        </p:txBody>
      </p:sp>
      <p:pic>
        <p:nvPicPr>
          <p:cNvPr id="25606" name="Picture 5" descr="revo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7888" y="2490788"/>
            <a:ext cx="3003452" cy="300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revo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826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3687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“Cry havoc!  </a:t>
            </a:r>
            <a:br>
              <a:rPr lang="en-US" sz="4000" smtClean="0"/>
            </a:br>
            <a:r>
              <a:rPr lang="en-US" sz="4000" smtClean="0"/>
              <a:t>And let slip the dogs of war!” </a:t>
            </a:r>
            <a:br>
              <a:rPr lang="en-US" sz="4000" smtClean="0"/>
            </a:br>
            <a:r>
              <a:rPr lang="en-US" sz="2800" smtClean="0"/>
              <a:t>– </a:t>
            </a:r>
            <a:r>
              <a:rPr lang="en-US" sz="2800" i="1" smtClean="0"/>
              <a:t>Julius Caesar, </a:t>
            </a:r>
            <a:r>
              <a:rPr lang="en-US" sz="2800" smtClean="0"/>
              <a:t>Act III: Scene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9975"/>
            <a:ext cx="8229600" cy="3786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How do we understand war?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What are some of the ways in which war is communicated to us?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Today we’re going to examine different responses to war – how do we come to understand and be able to speak about war – in art, music, and popular media.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revo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813" y="1600200"/>
            <a:ext cx="4826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Protest Song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0450"/>
          </a:xfrm>
        </p:spPr>
        <p:txBody>
          <a:bodyPr/>
          <a:lstStyle/>
          <a:p>
            <a:r>
              <a:rPr lang="en-US" sz="2400" smtClean="0"/>
              <a:t>One of most common</a:t>
            </a:r>
          </a:p>
          <a:p>
            <a:r>
              <a:rPr lang="en-US" sz="2400" smtClean="0"/>
              <a:t>Strong tradition going back hundreds of years</a:t>
            </a:r>
          </a:p>
          <a:p>
            <a:r>
              <a:rPr lang="en-US" sz="2400" smtClean="0"/>
              <a:t>Most common examples from 1960’s in response to Vietnam War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57200" y="6242050"/>
            <a:ext cx="5281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32" charset="0"/>
                <a:hlinkClick r:id="rId3"/>
              </a:rPr>
              <a:t>http://www.youtube.com/watch?v=iSeuLsNV4CA</a:t>
            </a:r>
            <a:endParaRPr lang="en-US">
              <a:latin typeface="Calibri" pitchFamily="-32" charset="0"/>
            </a:endParaRPr>
          </a:p>
        </p:txBody>
      </p:sp>
      <p:pic>
        <p:nvPicPr>
          <p:cNvPr id="17414" name="Picture 5" descr="iraq-frant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48150"/>
            <a:ext cx="31115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112805lennonjoh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8700" y="3502025"/>
            <a:ext cx="267176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the-root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488" y="4667250"/>
            <a:ext cx="2841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43338" cy="1162050"/>
          </a:xfrm>
        </p:spPr>
        <p:txBody>
          <a:bodyPr/>
          <a:lstStyle/>
          <a:p>
            <a:r>
              <a:rPr lang="en-US" sz="4400" b="0" smtClean="0"/>
              <a:t>Patriotic Songs</a:t>
            </a:r>
          </a:p>
        </p:txBody>
      </p:sp>
      <p:pic>
        <p:nvPicPr>
          <p:cNvPr id="18435" name="Content Placeholder 4" descr="revoluti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253" b="-7253"/>
          <a:stretch>
            <a:fillRect/>
          </a:stretch>
        </p:blipFill>
        <p:spPr>
          <a:xfrm>
            <a:off x="4794250" y="1004888"/>
            <a:ext cx="5111750" cy="5853112"/>
          </a:xfrm>
          <a:noFill/>
        </p:spPr>
      </p:pic>
      <p:sp>
        <p:nvSpPr>
          <p:cNvPr id="1843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In support of the country’s leadership</a:t>
            </a:r>
          </a:p>
          <a:p>
            <a:pPr>
              <a:buFont typeface="Arial" charset="0"/>
              <a:buChar char="•"/>
            </a:pPr>
            <a:r>
              <a:rPr lang="en-US" smtClean="0"/>
              <a:t>Often base arguments on threats to national security, moral obligation to end oppression, established superiority or hegemony, or necessity to survival of democratic world</a:t>
            </a:r>
          </a:p>
          <a:p>
            <a:pPr>
              <a:buFont typeface="Arial" charset="0"/>
              <a:buChar char="•"/>
            </a:pPr>
            <a:r>
              <a:rPr lang="en-US" smtClean="0"/>
              <a:t>Emphasize personal sacrifice and fortitude</a:t>
            </a:r>
          </a:p>
          <a:p>
            <a:pPr>
              <a:buFont typeface="Arial" charset="0"/>
              <a:buChar char="•"/>
            </a:pPr>
            <a:r>
              <a:rPr lang="en-US" smtClean="0"/>
              <a:t>Many examples from throughout history</a:t>
            </a:r>
          </a:p>
          <a:p>
            <a:pPr>
              <a:buFont typeface="Arial" charset="0"/>
              <a:buChar char="•"/>
            </a:pPr>
            <a:r>
              <a:rPr lang="en-US" smtClean="0"/>
              <a:t>Used to elicit support for war effort</a:t>
            </a:r>
          </a:p>
        </p:txBody>
      </p:sp>
      <p:pic>
        <p:nvPicPr>
          <p:cNvPr id="18437" name="Picture 5" descr="toby-keith-anti-war-9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" y="4192588"/>
            <a:ext cx="304006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ballad-of-the-green-berets-cd-cov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1004888"/>
            <a:ext cx="2932113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300538" y="5114925"/>
            <a:ext cx="4843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-32" charset="0"/>
                <a:hlinkClick r:id="rId5"/>
              </a:rPr>
              <a:t>http://www.youtube.com/watch?v=7GYXm7n62nU</a:t>
            </a:r>
            <a:endParaRPr lang="en-US" sz="1600" dirty="0">
              <a:latin typeface="Calibri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8800" y="4516438"/>
            <a:ext cx="2466975" cy="568325"/>
          </a:xfrm>
        </p:spPr>
        <p:txBody>
          <a:bodyPr/>
          <a:lstStyle/>
          <a:p>
            <a:r>
              <a:rPr lang="en-US" sz="3600" smtClean="0"/>
              <a:t>Visual Art</a:t>
            </a:r>
          </a:p>
        </p:txBody>
      </p:sp>
      <p:pic>
        <p:nvPicPr>
          <p:cNvPr id="19459" name="Picture Placeholder 4" descr="05310004_G.size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6210" b="-6210"/>
          <a:stretch>
            <a:fillRect/>
          </a:stretch>
        </p:blipFill>
        <p:spPr>
          <a:xfrm>
            <a:off x="355600" y="0"/>
            <a:ext cx="5240338" cy="3930650"/>
          </a:xfrm>
        </p:spPr>
      </p:pic>
      <p:sp>
        <p:nvSpPr>
          <p:cNvPr id="1946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4750" y="5084763"/>
            <a:ext cx="2701925" cy="803275"/>
          </a:xfrm>
        </p:spPr>
        <p:txBody>
          <a:bodyPr/>
          <a:lstStyle/>
          <a:p>
            <a:r>
              <a:rPr lang="en-US" smtClean="0"/>
              <a:t>Pro- and Anti-War art created</a:t>
            </a:r>
          </a:p>
          <a:p>
            <a:pPr lvl="1"/>
            <a:r>
              <a:rPr lang="en-US" smtClean="0"/>
              <a:t>Propaganda?</a:t>
            </a:r>
          </a:p>
          <a:p>
            <a:pPr lvl="1"/>
            <a:r>
              <a:rPr lang="en-US" smtClean="0"/>
              <a:t>Critical response?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55600" y="3776663"/>
            <a:ext cx="548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-32" charset="0"/>
              </a:rPr>
              <a:t>“CLUSTER BOMBLETS,IRAQ” (2003) by Chris Holden</a:t>
            </a:r>
          </a:p>
        </p:txBody>
      </p:sp>
      <p:pic>
        <p:nvPicPr>
          <p:cNvPr id="19462" name="Picture 6" descr="semperFidelesIraq5by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1500188"/>
            <a:ext cx="31829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842000" y="5888038"/>
            <a:ext cx="318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-32" charset="0"/>
              </a:rPr>
              <a:t>“Semper Fidelis Iraq” (200x) by Elle Fagan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evo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338" y="1765300"/>
            <a:ext cx="4826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Media:  News and Observers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24500" cy="29114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smtClean="0"/>
              <a:t>Mainstream media often sought for news of war and for insight into wartime politics and situations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Bias?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Is balanced or unbiased reporting even possible?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Who can you trust?</a:t>
            </a:r>
          </a:p>
        </p:txBody>
      </p:sp>
      <p:pic>
        <p:nvPicPr>
          <p:cNvPr id="20485" name="Picture 3" descr="sean_hannity_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138" y="3943350"/>
            <a:ext cx="3505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for Bias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smtClean="0"/>
              <a:t>Who is being interviewed and who is allowed to talk over all the others?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b="1" smtClean="0"/>
              <a:t>Sources</a:t>
            </a:r>
            <a:r>
              <a:rPr lang="en-US" sz="2400" smtClean="0"/>
              <a:t>?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b="1" i="1" smtClean="0"/>
              <a:t>Bias words </a:t>
            </a:r>
            <a:r>
              <a:rPr lang="en-US" sz="2400" smtClean="0"/>
              <a:t>– words that could convey a particular opinion or pass judgment on the event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Every outlet has a bias – what could it be?</a:t>
            </a:r>
          </a:p>
        </p:txBody>
      </p:sp>
      <p:pic>
        <p:nvPicPr>
          <p:cNvPr id="21508" name="Content Placeholder 9" descr="Zldata292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193" r="-519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igpho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944688"/>
            <a:ext cx="64135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Zldata292a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241300"/>
            <a:ext cx="5359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Zldata292a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3325" y="4981575"/>
            <a:ext cx="6223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01775" y="4800600"/>
            <a:ext cx="6102350" cy="566738"/>
          </a:xfrm>
        </p:spPr>
        <p:txBody>
          <a:bodyPr/>
          <a:lstStyle/>
          <a:p>
            <a:r>
              <a:rPr lang="en-US" sz="3200" b="0" smtClean="0"/>
              <a:t>Responding to War Through Humor</a:t>
            </a:r>
          </a:p>
        </p:txBody>
      </p:sp>
      <p:pic>
        <p:nvPicPr>
          <p:cNvPr id="23555" name="Picture Placeholder 4" descr="the-long-marc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571" b="-35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mtClean="0"/>
              <a:t>How might humor be an appropriate response to war?</a:t>
            </a:r>
          </a:p>
          <a:p>
            <a:pPr algn="ctr">
              <a:lnSpc>
                <a:spcPct val="90000"/>
              </a:lnSpc>
            </a:pPr>
            <a:r>
              <a:rPr lang="en-US" smtClean="0"/>
              <a:t>How might it help us understand?</a:t>
            </a:r>
          </a:p>
          <a:p>
            <a:pPr algn="ctr">
              <a:lnSpc>
                <a:spcPct val="90000"/>
              </a:lnSpc>
            </a:pPr>
            <a:r>
              <a:rPr lang="en-US" smtClean="0"/>
              <a:t>How might it critique or support the war?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425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ＭＳ Ｐゴシック</vt:lpstr>
      <vt:lpstr>Arial</vt:lpstr>
      <vt:lpstr>Office Theme</vt:lpstr>
      <vt:lpstr>Pop Culture Responds to War</vt:lpstr>
      <vt:lpstr>“Cry havoc!   And let slip the dogs of war!”  – Julius Caesar, Act III: Scene 1</vt:lpstr>
      <vt:lpstr>The Protest Song</vt:lpstr>
      <vt:lpstr>Patriotic Songs</vt:lpstr>
      <vt:lpstr>Visual Art</vt:lpstr>
      <vt:lpstr>Media:  News and Observers</vt:lpstr>
      <vt:lpstr>Looking for Bias</vt:lpstr>
      <vt:lpstr>Slide 8</vt:lpstr>
      <vt:lpstr>Responding to War Through Humor</vt:lpstr>
      <vt:lpstr>Satire</vt:lpstr>
      <vt:lpstr>Compare/Contrast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Culture Responds to War</dc:title>
  <dc:creator>Jennifer Robertson</dc:creator>
  <cp:lastModifiedBy>shauenstein</cp:lastModifiedBy>
  <cp:revision>6</cp:revision>
  <dcterms:created xsi:type="dcterms:W3CDTF">2009-11-21T18:10:42Z</dcterms:created>
  <dcterms:modified xsi:type="dcterms:W3CDTF">2015-03-26T16:40:24Z</dcterms:modified>
</cp:coreProperties>
</file>