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1" r:id="rId4"/>
    <p:sldId id="258" r:id="rId5"/>
    <p:sldId id="260" r:id="rId6"/>
    <p:sldId id="259"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horzBarState="maximized">
    <p:restoredLeft sz="15620"/>
    <p:restoredTop sz="99625" autoAdjust="0"/>
  </p:normalViewPr>
  <p:slideViewPr>
    <p:cSldViewPr snapToGrid="0" snapToObjects="1">
      <p:cViewPr varScale="1">
        <p:scale>
          <a:sx n="107" d="100"/>
          <a:sy n="107" d="100"/>
        </p:scale>
        <p:origin x="-84" y="-12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91AA7E-9D58-774E-A40C-7A0A9D236441}"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171155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1AA7E-9D58-774E-A40C-7A0A9D236441}"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3563327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1AA7E-9D58-774E-A40C-7A0A9D236441}"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3401524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1AA7E-9D58-774E-A40C-7A0A9D236441}"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211712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1AA7E-9D58-774E-A40C-7A0A9D236441}"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36254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91AA7E-9D58-774E-A40C-7A0A9D236441}"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13898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91AA7E-9D58-774E-A40C-7A0A9D236441}"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2554464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91AA7E-9D58-774E-A40C-7A0A9D236441}"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1573433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1AA7E-9D58-774E-A40C-7A0A9D236441}"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1325478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1AA7E-9D58-774E-A40C-7A0A9D236441}"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410323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1AA7E-9D58-774E-A40C-7A0A9D236441}"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3382412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1AA7E-9D58-774E-A40C-7A0A9D236441}" type="datetimeFigureOut">
              <a:rPr lang="en-US" smtClean="0"/>
              <a:pPr/>
              <a:t>3/8/2013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99899-5671-ED4F-BD5A-062B48D91213}" type="slidenum">
              <a:rPr lang="en-US" smtClean="0"/>
              <a:pPr/>
              <a:t>‹#›</a:t>
            </a:fld>
            <a:endParaRPr lang="en-US"/>
          </a:p>
        </p:txBody>
      </p:sp>
    </p:spTree>
    <p:extLst>
      <p:ext uri="{BB962C8B-B14F-4D97-AF65-F5344CB8AC3E}">
        <p14:creationId xmlns:p14="http://schemas.microsoft.com/office/powerpoint/2010/main" xmlns="" val="459740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1569" y="-139540"/>
            <a:ext cx="6990795" cy="940628"/>
          </a:xfrm>
        </p:spPr>
        <p:txBody>
          <a:bodyPr/>
          <a:lstStyle/>
          <a:p>
            <a:r>
              <a:rPr lang="en-US" dirty="0" smtClean="0"/>
              <a:t>Pablo Neruda</a:t>
            </a:r>
            <a:endParaRPr lang="en-US" dirty="0"/>
          </a:p>
        </p:txBody>
      </p:sp>
      <p:pic>
        <p:nvPicPr>
          <p:cNvPr id="4" name="Picture 3"/>
          <p:cNvPicPr>
            <a:picLocks noChangeAspect="1"/>
          </p:cNvPicPr>
          <p:nvPr/>
        </p:nvPicPr>
        <p:blipFill>
          <a:blip r:embed="rId2"/>
          <a:stretch>
            <a:fillRect/>
          </a:stretch>
        </p:blipFill>
        <p:spPr>
          <a:xfrm>
            <a:off x="2594428" y="639807"/>
            <a:ext cx="3846287" cy="4512427"/>
          </a:xfrm>
          <a:prstGeom prst="rect">
            <a:avLst/>
          </a:prstGeom>
        </p:spPr>
      </p:pic>
      <p:sp>
        <p:nvSpPr>
          <p:cNvPr id="3" name="Subtitle 2"/>
          <p:cNvSpPr>
            <a:spLocks noGrp="1"/>
          </p:cNvSpPr>
          <p:nvPr>
            <p:ph type="subTitle" idx="1"/>
          </p:nvPr>
        </p:nvSpPr>
        <p:spPr>
          <a:xfrm>
            <a:off x="1164772" y="5152234"/>
            <a:ext cx="6400800" cy="1752600"/>
          </a:xfrm>
        </p:spPr>
        <p:txBody>
          <a:bodyPr>
            <a:normAutofit fontScale="92500"/>
          </a:bodyPr>
          <a:lstStyle/>
          <a:p>
            <a:r>
              <a:rPr lang="en-US" dirty="0" smtClean="0">
                <a:solidFill>
                  <a:schemeClr val="tx1"/>
                </a:solidFill>
              </a:rPr>
              <a:t>Won Nobel Prize in literature in 1971.</a:t>
            </a:r>
          </a:p>
          <a:p>
            <a:r>
              <a:rPr lang="en-US" dirty="0" smtClean="0">
                <a:solidFill>
                  <a:schemeClr val="tx1"/>
                </a:solidFill>
              </a:rPr>
              <a:t>Born July 12,1904</a:t>
            </a:r>
          </a:p>
          <a:p>
            <a:r>
              <a:rPr lang="en-US" dirty="0" smtClean="0">
                <a:solidFill>
                  <a:schemeClr val="tx1"/>
                </a:solidFill>
              </a:rPr>
              <a:t>Died September 23,1973</a:t>
            </a:r>
            <a:endParaRPr lang="en-US" dirty="0">
              <a:solidFill>
                <a:schemeClr val="tx1"/>
              </a:solidFill>
            </a:endParaRPr>
          </a:p>
        </p:txBody>
      </p:sp>
    </p:spTree>
    <p:extLst>
      <p:ext uri="{BB962C8B-B14F-4D97-AF65-F5344CB8AC3E}">
        <p14:creationId xmlns:p14="http://schemas.microsoft.com/office/powerpoint/2010/main" xmlns="" val="1746576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0" y="451757"/>
            <a:ext cx="8229600" cy="1143000"/>
          </a:xfrm>
        </p:spPr>
        <p:txBody>
          <a:bodyPr/>
          <a:lstStyle/>
          <a:p>
            <a:r>
              <a:rPr lang="en-US" dirty="0" smtClean="0">
                <a:solidFill>
                  <a:schemeClr val="accent5">
                    <a:lumMod val="60000"/>
                    <a:lumOff val="40000"/>
                  </a:schemeClr>
                </a:solidFill>
              </a:rPr>
              <a:t>Biographic Info</a:t>
            </a:r>
            <a:endParaRPr lang="en-US" dirty="0">
              <a:solidFill>
                <a:schemeClr val="accent5">
                  <a:lumMod val="60000"/>
                  <a:lumOff val="40000"/>
                </a:schemeClr>
              </a:solidFill>
            </a:endParaRPr>
          </a:p>
        </p:txBody>
      </p:sp>
      <p:sp>
        <p:nvSpPr>
          <p:cNvPr id="3" name="Content Placeholder 2"/>
          <p:cNvSpPr>
            <a:spLocks noGrp="1"/>
          </p:cNvSpPr>
          <p:nvPr>
            <p:ph idx="1"/>
          </p:nvPr>
        </p:nvSpPr>
        <p:spPr/>
        <p:txBody>
          <a:bodyPr/>
          <a:lstStyle/>
          <a:p>
            <a:pPr algn="ctr"/>
            <a:r>
              <a:rPr lang="en-US" dirty="0" smtClean="0"/>
              <a:t>Born in </a:t>
            </a:r>
            <a:r>
              <a:rPr lang="en-US" dirty="0" err="1" smtClean="0"/>
              <a:t>Parral</a:t>
            </a:r>
            <a:r>
              <a:rPr lang="en-US" dirty="0" smtClean="0"/>
              <a:t>, Chile; died in Santiago, Chile.</a:t>
            </a:r>
          </a:p>
          <a:p>
            <a:pPr algn="ctr"/>
            <a:endParaRPr lang="en-US" dirty="0" smtClean="0"/>
          </a:p>
          <a:p>
            <a:pPr algn="ctr"/>
            <a:r>
              <a:rPr lang="en-US" dirty="0" smtClean="0"/>
              <a:t>Real name was </a:t>
            </a:r>
            <a:r>
              <a:rPr lang="en-US" dirty="0" err="1" smtClean="0"/>
              <a:t>Neftli</a:t>
            </a:r>
            <a:r>
              <a:rPr lang="en-US" dirty="0" smtClean="0"/>
              <a:t> Ricardo Reyes </a:t>
            </a:r>
            <a:r>
              <a:rPr lang="en-US" dirty="0" err="1" smtClean="0"/>
              <a:t>Basoalta</a:t>
            </a:r>
            <a:r>
              <a:rPr lang="en-US" dirty="0" smtClean="0"/>
              <a:t>.</a:t>
            </a:r>
          </a:p>
          <a:p>
            <a:pPr algn="ctr"/>
            <a:endParaRPr lang="en-US" dirty="0"/>
          </a:p>
          <a:p>
            <a:pPr algn="ctr"/>
            <a:r>
              <a:rPr lang="en-US" dirty="0" smtClean="0"/>
              <a:t>Worked as a diplomat during his life.</a:t>
            </a:r>
          </a:p>
          <a:p>
            <a:pPr algn="ctr"/>
            <a:endParaRPr lang="en-US" dirty="0"/>
          </a:p>
          <a:p>
            <a:pPr algn="ctr"/>
            <a:r>
              <a:rPr lang="en-US" dirty="0" smtClean="0"/>
              <a:t>Poetry was a hobby.</a:t>
            </a:r>
            <a:endParaRPr lang="en-US" dirty="0"/>
          </a:p>
        </p:txBody>
      </p:sp>
    </p:spTree>
    <p:extLst>
      <p:ext uri="{BB962C8B-B14F-4D97-AF65-F5344CB8AC3E}">
        <p14:creationId xmlns:p14="http://schemas.microsoft.com/office/powerpoint/2010/main" xmlns="" val="2406380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neruda-diploma.jpg"/>
          <p:cNvPicPr>
            <a:picLocks noGrp="1" noChangeAspect="1"/>
          </p:cNvPicPr>
          <p:nvPr>
            <p:ph idx="1"/>
          </p:nvPr>
        </p:nvPicPr>
        <p:blipFill>
          <a:blip r:embed="rId2">
            <a:extLst>
              <a:ext uri="{28A0092B-C50C-407E-A947-70E740481C1C}">
                <a14:useLocalDpi xmlns:a14="http://schemas.microsoft.com/office/drawing/2010/main" xmlns="" val="0"/>
              </a:ext>
            </a:extLst>
          </a:blip>
          <a:srcRect t="13629" b="13629"/>
          <a:stretch>
            <a:fillRect/>
          </a:stretch>
        </p:blipFill>
        <p:spPr>
          <a:xfrm>
            <a:off x="0" y="0"/>
            <a:ext cx="9144000" cy="6858000"/>
          </a:xfrm>
        </p:spPr>
      </p:pic>
    </p:spTree>
    <p:extLst>
      <p:ext uri="{BB962C8B-B14F-4D97-AF65-F5344CB8AC3E}">
        <p14:creationId xmlns:p14="http://schemas.microsoft.com/office/powerpoint/2010/main" xmlns="" val="2890020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1927 Neruda was put in charge of a number of honorary consulship by the government.</a:t>
            </a:r>
          </a:p>
          <a:p>
            <a:r>
              <a:rPr lang="en-US" i="1" dirty="0" smtClean="0"/>
              <a:t>Was awarded the </a:t>
            </a:r>
            <a:r>
              <a:rPr lang="en-US" i="1" dirty="0" err="1" smtClean="0"/>
              <a:t>nobel</a:t>
            </a:r>
            <a:r>
              <a:rPr lang="en-US" i="1" dirty="0" smtClean="0"/>
              <a:t>, "</a:t>
            </a:r>
            <a:r>
              <a:rPr lang="en-US" i="1" dirty="0"/>
              <a:t>for a poetry that with the action of an elemental force brings alive a continent's destiny and dreams"</a:t>
            </a:r>
            <a:r>
              <a:rPr lang="en-US" dirty="0"/>
              <a:t>.</a:t>
            </a:r>
          </a:p>
          <a:p>
            <a:endParaRPr lang="en-US" dirty="0"/>
          </a:p>
        </p:txBody>
      </p:sp>
    </p:spTree>
    <p:extLst>
      <p:ext uri="{BB962C8B-B14F-4D97-AF65-F5344CB8AC3E}">
        <p14:creationId xmlns:p14="http://schemas.microsoft.com/office/powerpoint/2010/main" xmlns="" val="2761438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Speech Key ideas</a:t>
            </a:r>
            <a:endParaRPr lang="en-US" dirty="0"/>
          </a:p>
        </p:txBody>
      </p:sp>
      <p:sp>
        <p:nvSpPr>
          <p:cNvPr id="3" name="Content Placeholder 2"/>
          <p:cNvSpPr>
            <a:spLocks noGrp="1"/>
          </p:cNvSpPr>
          <p:nvPr>
            <p:ph idx="1"/>
          </p:nvPr>
        </p:nvSpPr>
        <p:spPr/>
        <p:txBody>
          <a:bodyPr>
            <a:normAutofit lnSpcReduction="10000"/>
          </a:bodyPr>
          <a:lstStyle/>
          <a:p>
            <a:r>
              <a:rPr lang="en-US" dirty="0" smtClean="0"/>
              <a:t>In his speech, Neruda explains his ideas on poetry and poets.</a:t>
            </a:r>
          </a:p>
          <a:p>
            <a:pPr lvl="1"/>
            <a:r>
              <a:rPr lang="en-US" sz="2000" dirty="0" smtClean="0"/>
              <a:t>“The </a:t>
            </a:r>
            <a:r>
              <a:rPr lang="en-US" sz="2000" dirty="0"/>
              <a:t>poet is not a "little god". No, he is not a "little god". He is not picked out by a mystical destiny in preference to those who follow other crafts and professions</a:t>
            </a:r>
            <a:r>
              <a:rPr lang="en-US" sz="2000" dirty="0" smtClean="0"/>
              <a:t>.”</a:t>
            </a:r>
          </a:p>
          <a:p>
            <a:pPr lvl="1"/>
            <a:endParaRPr lang="en-US" sz="2000" dirty="0" smtClean="0"/>
          </a:p>
          <a:p>
            <a:pPr lvl="1"/>
            <a:r>
              <a:rPr lang="en-US" sz="2000" dirty="0" smtClean="0"/>
              <a:t>“I </a:t>
            </a:r>
            <a:r>
              <a:rPr lang="en-US" sz="2000" dirty="0"/>
              <a:t>believe that poetry is an action, ephemeral or solemn, in which there enter as equal partners solitude and solidarity, emotion and action, the nearness to oneself, the nearness to mankind and to the secret manifestations of nature. And no less strongly I think that all this is sustained - man and his shadow, man and his conduct, man and his poetry - by an ever-wider sense of community, by an effort which will for ever bring together the reality and the dreams in us because it is precisely in this way that poetry unites and mingles them</a:t>
            </a:r>
            <a:r>
              <a:rPr lang="en-US" sz="2000" dirty="0" smtClean="0"/>
              <a:t>.”</a:t>
            </a:r>
            <a:endParaRPr lang="en-US" sz="2000" dirty="0"/>
          </a:p>
        </p:txBody>
      </p:sp>
    </p:spTree>
    <p:extLst>
      <p:ext uri="{BB962C8B-B14F-4D97-AF65-F5344CB8AC3E}">
        <p14:creationId xmlns:p14="http://schemas.microsoft.com/office/powerpoint/2010/main" xmlns="" val="2361099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Nobel Speech</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I did not learn from books any recipe for writing a poem, and I, in my turn, will avoid giving any advice on mode or style which might give the new poets even a drop of supposed insight. When I am recounting in this speech something about past events, when reliving on this occasion a never-forgotten occurrence, in this place which is so different from what that was, it is because in the course of my life I have always found somewhere the necessary support, the formula which had been waiting for me not in order to be petrified in my words but in order to explain me to myself.</a:t>
            </a:r>
          </a:p>
        </p:txBody>
      </p:sp>
    </p:spTree>
    <p:extLst>
      <p:ext uri="{BB962C8B-B14F-4D97-AF65-F5344CB8AC3E}">
        <p14:creationId xmlns:p14="http://schemas.microsoft.com/office/powerpoint/2010/main" xmlns="" val="2905169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rcRect t="27824" b="27824"/>
          <a:stretch>
            <a:fillRect/>
          </a:stretch>
        </p:blipFill>
        <p:spPr>
          <a:xfrm>
            <a:off x="0" y="0"/>
            <a:ext cx="9281705" cy="6858000"/>
          </a:xfrm>
        </p:spPr>
      </p:pic>
      <p:sp>
        <p:nvSpPr>
          <p:cNvPr id="2" name="Title 1"/>
          <p:cNvSpPr>
            <a:spLocks noGrp="1"/>
          </p:cNvSpPr>
          <p:nvPr>
            <p:ph type="title"/>
          </p:nvPr>
        </p:nvSpPr>
        <p:spPr/>
        <p:txBody>
          <a:bodyPr/>
          <a:lstStyle/>
          <a:p>
            <a:r>
              <a:rPr lang="en-US" dirty="0" smtClean="0"/>
              <a:t>Contribution to Literature</a:t>
            </a:r>
            <a:endParaRPr lang="en-US" dirty="0"/>
          </a:p>
        </p:txBody>
      </p:sp>
      <p:sp>
        <p:nvSpPr>
          <p:cNvPr id="5" name="TextBox 4"/>
          <p:cNvSpPr txBox="1"/>
          <p:nvPr/>
        </p:nvSpPr>
        <p:spPr>
          <a:xfrm>
            <a:off x="1193444" y="1943033"/>
            <a:ext cx="6900554" cy="1200329"/>
          </a:xfrm>
          <a:prstGeom prst="rect">
            <a:avLst/>
          </a:prstGeom>
          <a:noFill/>
        </p:spPr>
        <p:txBody>
          <a:bodyPr wrap="square" rtlCol="0">
            <a:spAutoFit/>
          </a:bodyPr>
          <a:lstStyle/>
          <a:p>
            <a:r>
              <a:rPr lang="en-US" b="1" dirty="0" smtClean="0">
                <a:solidFill>
                  <a:schemeClr val="bg1"/>
                </a:solidFill>
              </a:rPr>
              <a:t>Pablo Neruda was </a:t>
            </a:r>
            <a:r>
              <a:rPr lang="en-US" b="1" dirty="0" smtClean="0">
                <a:solidFill>
                  <a:srgbClr val="000000"/>
                </a:solidFill>
              </a:rPr>
              <a:t>a gifted writer who </a:t>
            </a:r>
            <a:r>
              <a:rPr lang="en-US" b="1" dirty="0" smtClean="0">
                <a:solidFill>
                  <a:schemeClr val="bg1"/>
                </a:solidFill>
              </a:rPr>
              <a:t>was </a:t>
            </a:r>
            <a:r>
              <a:rPr lang="en-US" b="1" dirty="0" smtClean="0">
                <a:solidFill>
                  <a:srgbClr val="000000"/>
                </a:solidFill>
              </a:rPr>
              <a:t>dedic</a:t>
            </a:r>
            <a:r>
              <a:rPr lang="en-US" b="1" dirty="0" smtClean="0">
                <a:solidFill>
                  <a:schemeClr val="bg1"/>
                </a:solidFill>
              </a:rPr>
              <a:t>ated to literature and his profession.</a:t>
            </a:r>
          </a:p>
          <a:p>
            <a:r>
              <a:rPr lang="en-US" b="1" dirty="0" smtClean="0">
                <a:solidFill>
                  <a:schemeClr val="bg1"/>
                </a:solidFill>
              </a:rPr>
              <a:t>His writings were a part </a:t>
            </a:r>
            <a:r>
              <a:rPr lang="en-US" b="1" dirty="0" smtClean="0">
                <a:solidFill>
                  <a:srgbClr val="000000"/>
                </a:solidFill>
              </a:rPr>
              <a:t>of him and h</a:t>
            </a:r>
            <a:r>
              <a:rPr lang="en-US" b="1" dirty="0" smtClean="0">
                <a:solidFill>
                  <a:schemeClr val="bg1"/>
                </a:solidFill>
              </a:rPr>
              <a:t>is thou</a:t>
            </a:r>
            <a:r>
              <a:rPr lang="en-US" b="1" dirty="0" smtClean="0">
                <a:solidFill>
                  <a:srgbClr val="000000"/>
                </a:solidFill>
              </a:rPr>
              <a:t>ghts. He </a:t>
            </a:r>
            <a:r>
              <a:rPr lang="en-US" b="1" dirty="0" smtClean="0">
                <a:solidFill>
                  <a:schemeClr val="bg1"/>
                </a:solidFill>
              </a:rPr>
              <a:t>wrote about the things around him and </a:t>
            </a:r>
            <a:r>
              <a:rPr lang="en-US" b="1" dirty="0" smtClean="0">
                <a:solidFill>
                  <a:srgbClr val="000000"/>
                </a:solidFill>
              </a:rPr>
              <a:t>what was imp</a:t>
            </a:r>
            <a:r>
              <a:rPr lang="en-US" b="1" dirty="0" smtClean="0">
                <a:solidFill>
                  <a:schemeClr val="bg1"/>
                </a:solidFill>
              </a:rPr>
              <a:t>ortant </a:t>
            </a:r>
            <a:r>
              <a:rPr lang="en-US" b="1" dirty="0" smtClean="0"/>
              <a:t>to him.</a:t>
            </a:r>
            <a:endParaRPr lang="en-US" b="1" dirty="0"/>
          </a:p>
        </p:txBody>
      </p:sp>
    </p:spTree>
    <p:extLst>
      <p:ext uri="{BB962C8B-B14F-4D97-AF65-F5344CB8AC3E}">
        <p14:creationId xmlns:p14="http://schemas.microsoft.com/office/powerpoint/2010/main" xmlns="" val="2326387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TotalTime>
  <Words>421</Words>
  <Application>Microsoft Office PowerPoint</Application>
  <PresentationFormat>On-screen Show (4:3)</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Pablo Neruda</vt:lpstr>
      <vt:lpstr>Biographic Info</vt:lpstr>
      <vt:lpstr>Slide 3</vt:lpstr>
      <vt:lpstr>Slide 4</vt:lpstr>
      <vt:lpstr>Speech Key ideas</vt:lpstr>
      <vt:lpstr>Nobel Speech</vt:lpstr>
      <vt:lpstr>Contribution to Literature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Pablo Neruda</dc:title>
  <dc:creator>TMP301</dc:creator>
  <cp:lastModifiedBy>shauenstein</cp:lastModifiedBy>
  <cp:revision>8</cp:revision>
  <dcterms:created xsi:type="dcterms:W3CDTF">2013-03-06T20:14:04Z</dcterms:created>
  <dcterms:modified xsi:type="dcterms:W3CDTF">2013-03-08T21:49:23Z</dcterms:modified>
</cp:coreProperties>
</file>