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9" r:id="rId3"/>
    <p:sldId id="270" r:id="rId4"/>
    <p:sldId id="273" r:id="rId5"/>
    <p:sldId id="257" r:id="rId6"/>
    <p:sldId id="258" r:id="rId7"/>
    <p:sldId id="259" r:id="rId8"/>
    <p:sldId id="260" r:id="rId9"/>
    <p:sldId id="261" r:id="rId10"/>
    <p:sldId id="262" r:id="rId11"/>
    <p:sldId id="263" r:id="rId12"/>
    <p:sldId id="264" r:id="rId13"/>
    <p:sldId id="265" r:id="rId14"/>
    <p:sldId id="266" r:id="rId15"/>
    <p:sldId id="267" r:id="rId16"/>
    <p:sldId id="268" r:id="rId17"/>
    <p:sldId id="271" r:id="rId18"/>
    <p:sldId id="272" r:id="rId19"/>
    <p:sldId id="274" r:id="rId20"/>
    <p:sldId id="275" r:id="rId21"/>
    <p:sldId id="276" r:id="rId22"/>
    <p:sldId id="277" r:id="rId23"/>
    <p:sldId id="278" r:id="rId24"/>
    <p:sldId id="2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AD934FEB-6CCE-40CB-ABD6-E97A33451DBA}" type="datetimeFigureOut">
              <a:rPr lang="en-US" smtClean="0"/>
              <a:pPr/>
              <a:t>3/7/2013</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4ADE8DC-6478-4435-9354-917AED8FA00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D934FEB-6CCE-40CB-ABD6-E97A33451DBA}" type="datetimeFigureOut">
              <a:rPr lang="en-US" smtClean="0"/>
              <a:pPr/>
              <a:t>3/7/2013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ADE8DC-6478-4435-9354-917AED8FA00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AD934FEB-6CCE-40CB-ABD6-E97A33451DBA}" type="datetimeFigureOut">
              <a:rPr lang="en-US" smtClean="0"/>
              <a:pPr/>
              <a:t>3/7/2013</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F4ADE8DC-6478-4435-9354-917AED8FA00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D934FEB-6CCE-40CB-ABD6-E97A33451DBA}" type="datetimeFigureOut">
              <a:rPr lang="en-US" smtClean="0"/>
              <a:pPr/>
              <a:t>3/7/2013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4ADE8DC-6478-4435-9354-917AED8FA00C}"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AD934FEB-6CCE-40CB-ABD6-E97A33451DBA}" type="datetimeFigureOut">
              <a:rPr lang="en-US" smtClean="0"/>
              <a:pPr/>
              <a:t>3/7/2013</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F4ADE8DC-6478-4435-9354-917AED8FA00C}"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AD934FEB-6CCE-40CB-ABD6-E97A33451DBA}" type="datetimeFigureOut">
              <a:rPr lang="en-US" smtClean="0"/>
              <a:pPr/>
              <a:t>3/7/2013</a:t>
            </a:fld>
            <a:endParaRPr lang="en-US"/>
          </a:p>
        </p:txBody>
      </p:sp>
      <p:sp>
        <p:nvSpPr>
          <p:cNvPr id="10" name="Slide Number Placeholder 9"/>
          <p:cNvSpPr>
            <a:spLocks noGrp="1"/>
          </p:cNvSpPr>
          <p:nvPr>
            <p:ph type="sldNum" sz="quarter" idx="16"/>
          </p:nvPr>
        </p:nvSpPr>
        <p:spPr/>
        <p:txBody>
          <a:bodyPr rtlCol="0"/>
          <a:lstStyle/>
          <a:p>
            <a:fld id="{F4ADE8DC-6478-4435-9354-917AED8FA00C}"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AD934FEB-6CCE-40CB-ABD6-E97A33451DBA}" type="datetimeFigureOut">
              <a:rPr lang="en-US" smtClean="0"/>
              <a:pPr/>
              <a:t>3/7/2013</a:t>
            </a:fld>
            <a:endParaRPr lang="en-US"/>
          </a:p>
        </p:txBody>
      </p:sp>
      <p:sp>
        <p:nvSpPr>
          <p:cNvPr id="12" name="Slide Number Placeholder 11"/>
          <p:cNvSpPr>
            <a:spLocks noGrp="1"/>
          </p:cNvSpPr>
          <p:nvPr>
            <p:ph type="sldNum" sz="quarter" idx="16"/>
          </p:nvPr>
        </p:nvSpPr>
        <p:spPr/>
        <p:txBody>
          <a:bodyPr rtlCol="0"/>
          <a:lstStyle/>
          <a:p>
            <a:fld id="{F4ADE8DC-6478-4435-9354-917AED8FA00C}"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D934FEB-6CCE-40CB-ABD6-E97A33451DBA}" type="datetimeFigureOut">
              <a:rPr lang="en-US" smtClean="0"/>
              <a:pPr/>
              <a:t>3/7/2013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4ADE8DC-6478-4435-9354-917AED8FA00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934FEB-6CCE-40CB-ABD6-E97A33451DBA}" type="datetimeFigureOut">
              <a:rPr lang="en-US" smtClean="0"/>
              <a:pPr/>
              <a:t>3/7/2013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4ADE8DC-6478-4435-9354-917AED8FA00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D934FEB-6CCE-40CB-ABD6-E97A33451DBA}" type="datetimeFigureOut">
              <a:rPr lang="en-US" smtClean="0"/>
              <a:pPr/>
              <a:t>3/7/2013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4ADE8DC-6478-4435-9354-917AED8FA00C}"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AD934FEB-6CCE-40CB-ABD6-E97A33451DBA}" type="datetimeFigureOut">
              <a:rPr lang="en-US" smtClean="0"/>
              <a:pPr/>
              <a:t>3/7/2013</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F4ADE8DC-6478-4435-9354-917AED8FA00C}"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AD934FEB-6CCE-40CB-ABD6-E97A33451DBA}" type="datetimeFigureOut">
              <a:rPr lang="en-US" smtClean="0"/>
              <a:pPr/>
              <a:t>3/7/2013</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F4ADE8DC-6478-4435-9354-917AED8FA00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5.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New Deal Art in New Mexico</a:t>
            </a: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solidFill>
                  <a:schemeClr val="tx1"/>
                </a:solidFill>
              </a:rPr>
              <a:t>A look at art and artists during the Great Depression</a:t>
            </a:r>
            <a:endParaRPr lang="en-US" dirty="0">
              <a:solidFill>
                <a:schemeClr val="tx1"/>
              </a:solidFill>
            </a:endParaRPr>
          </a:p>
        </p:txBody>
      </p:sp>
      <p:pic>
        <p:nvPicPr>
          <p:cNvPr id="4" name="Picture 3" descr="fa068_03.gif"/>
          <p:cNvPicPr>
            <a:picLocks noChangeAspect="1"/>
          </p:cNvPicPr>
          <p:nvPr/>
        </p:nvPicPr>
        <p:blipFill>
          <a:blip r:embed="rId2" cstate="print"/>
          <a:stretch>
            <a:fillRect/>
          </a:stretch>
        </p:blipFill>
        <p:spPr>
          <a:xfrm>
            <a:off x="2209800" y="533400"/>
            <a:ext cx="4629150" cy="395581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Will Shuster</a:t>
            </a:r>
            <a:endParaRPr lang="en-US" dirty="0"/>
          </a:p>
        </p:txBody>
      </p:sp>
      <p:sp>
        <p:nvSpPr>
          <p:cNvPr id="3" name="Text Placeholder 2"/>
          <p:cNvSpPr>
            <a:spLocks noGrp="1"/>
          </p:cNvSpPr>
          <p:nvPr>
            <p:ph type="body" idx="2"/>
          </p:nvPr>
        </p:nvSpPr>
        <p:spPr/>
        <p:txBody>
          <a:bodyPr>
            <a:normAutofit fontScale="85000" lnSpcReduction="10000"/>
          </a:bodyPr>
          <a:lstStyle/>
          <a:p>
            <a:r>
              <a:rPr lang="en-US" b="1" dirty="0" smtClean="0">
                <a:solidFill>
                  <a:schemeClr val="tx1"/>
                </a:solidFill>
              </a:rPr>
              <a:t>Will Shuster </a:t>
            </a:r>
            <a:r>
              <a:rPr lang="en-US" dirty="0" smtClean="0">
                <a:solidFill>
                  <a:schemeClr val="tx1"/>
                </a:solidFill>
              </a:rPr>
              <a:t>was born in Philadelphia and studied to be an electrical engineer while at the same time pursuing his interest in art. During his military service in WWI he was gassed, became ill, and developed tuberculosis</a:t>
            </a:r>
            <a:r>
              <a:rPr lang="en-US" dirty="0" smtClean="0"/>
              <a:t>.</a:t>
            </a:r>
            <a:endParaRPr lang="en-US" dirty="0"/>
          </a:p>
        </p:txBody>
      </p:sp>
      <p:pic>
        <p:nvPicPr>
          <p:cNvPr id="5" name="Content Placeholder 4" descr="Shuster-PrayerForTheHunt.jpg"/>
          <p:cNvPicPr>
            <a:picLocks noGrp="1" noChangeAspect="1"/>
          </p:cNvPicPr>
          <p:nvPr>
            <p:ph sz="quarter" idx="1"/>
          </p:nvPr>
        </p:nvPicPr>
        <p:blipFill>
          <a:blip r:embed="rId2" cstate="print"/>
          <a:stretch>
            <a:fillRect/>
          </a:stretch>
        </p:blipFill>
        <p:spPr>
          <a:xfrm>
            <a:off x="2806092" y="1752600"/>
            <a:ext cx="5513015" cy="44196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Ila</a:t>
            </a:r>
            <a:r>
              <a:rPr lang="en-US" dirty="0" smtClean="0"/>
              <a:t> McAfee</a:t>
            </a:r>
            <a:endParaRPr lang="en-US" dirty="0"/>
          </a:p>
        </p:txBody>
      </p:sp>
      <p:sp>
        <p:nvSpPr>
          <p:cNvPr id="3" name="Text Placeholder 2"/>
          <p:cNvSpPr>
            <a:spLocks noGrp="1"/>
          </p:cNvSpPr>
          <p:nvPr>
            <p:ph type="body" idx="2"/>
          </p:nvPr>
        </p:nvSpPr>
        <p:spPr/>
        <p:txBody>
          <a:bodyPr>
            <a:normAutofit fontScale="92500" lnSpcReduction="10000"/>
          </a:bodyPr>
          <a:lstStyle/>
          <a:p>
            <a:r>
              <a:rPr lang="en-US" dirty="0" err="1" smtClean="0"/>
              <a:t>Ila</a:t>
            </a:r>
            <a:r>
              <a:rPr lang="en-US" dirty="0" smtClean="0"/>
              <a:t> McAfee was born in a Colorado ranching community, ten miles from the nearest schoolhouse. Her artistic interest began early and centered upon horses, which she would draw as a child.</a:t>
            </a:r>
            <a:endParaRPr lang="en-US" dirty="0"/>
          </a:p>
        </p:txBody>
      </p:sp>
      <p:pic>
        <p:nvPicPr>
          <p:cNvPr id="5" name="Content Placeholder 4" descr="ila-mcafee-a-chain-reaction.jpg"/>
          <p:cNvPicPr>
            <a:picLocks noGrp="1" noChangeAspect="1"/>
          </p:cNvPicPr>
          <p:nvPr>
            <p:ph sz="quarter" idx="1"/>
          </p:nvPr>
        </p:nvPicPr>
        <p:blipFill>
          <a:blip r:embed="rId2" cstate="print"/>
          <a:stretch>
            <a:fillRect/>
          </a:stretch>
        </p:blipFill>
        <p:spPr>
          <a:xfrm>
            <a:off x="2692287" y="1828800"/>
            <a:ext cx="5689713" cy="4229354"/>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 </a:t>
            </a:r>
            <a:r>
              <a:rPr lang="en-US" dirty="0" err="1" smtClean="0"/>
              <a:t>Kloss</a:t>
            </a:r>
            <a:endParaRPr lang="en-US" dirty="0"/>
          </a:p>
        </p:txBody>
      </p:sp>
      <p:sp>
        <p:nvSpPr>
          <p:cNvPr id="3" name="Text Placeholder 2"/>
          <p:cNvSpPr>
            <a:spLocks noGrp="1"/>
          </p:cNvSpPr>
          <p:nvPr>
            <p:ph type="body" idx="2"/>
          </p:nvPr>
        </p:nvSpPr>
        <p:spPr/>
        <p:txBody>
          <a:bodyPr>
            <a:normAutofit fontScale="85000" lnSpcReduction="20000"/>
          </a:bodyPr>
          <a:lstStyle/>
          <a:p>
            <a:r>
              <a:rPr lang="en-US" dirty="0" smtClean="0">
                <a:solidFill>
                  <a:schemeClr val="tx1"/>
                </a:solidFill>
              </a:rPr>
              <a:t>Gene </a:t>
            </a:r>
            <a:r>
              <a:rPr lang="en-US" dirty="0" err="1" smtClean="0">
                <a:solidFill>
                  <a:schemeClr val="tx1"/>
                </a:solidFill>
              </a:rPr>
              <a:t>Kloss</a:t>
            </a:r>
            <a:r>
              <a:rPr lang="en-US" dirty="0" smtClean="0">
                <a:solidFill>
                  <a:schemeClr val="tx1"/>
                </a:solidFill>
              </a:rPr>
              <a:t> (born Alice Geneva </a:t>
            </a:r>
            <a:r>
              <a:rPr lang="en-US" dirty="0" err="1" smtClean="0">
                <a:solidFill>
                  <a:schemeClr val="tx1"/>
                </a:solidFill>
              </a:rPr>
              <a:t>Glasier</a:t>
            </a:r>
            <a:r>
              <a:rPr lang="en-US" dirty="0" smtClean="0">
                <a:solidFill>
                  <a:schemeClr val="tx1"/>
                </a:solidFill>
              </a:rPr>
              <a:t>) had already established the beginnings of a distinguished art career in her native California when she first visited Taos on her honeymoon in 1925. She reportedly said she considered herself a New Mexican from that day forth</a:t>
            </a:r>
            <a:r>
              <a:rPr lang="en-US" dirty="0" smtClean="0"/>
              <a:t>.</a:t>
            </a:r>
            <a:endParaRPr lang="en-US" dirty="0"/>
          </a:p>
        </p:txBody>
      </p:sp>
      <p:pic>
        <p:nvPicPr>
          <p:cNvPr id="5" name="Content Placeholder 4" descr="Gene_Kloss-gr_fs.jpg"/>
          <p:cNvPicPr>
            <a:picLocks noGrp="1" noChangeAspect="1"/>
          </p:cNvPicPr>
          <p:nvPr>
            <p:ph sz="quarter" idx="1"/>
          </p:nvPr>
        </p:nvPicPr>
        <p:blipFill>
          <a:blip r:embed="rId2" cstate="print"/>
          <a:stretch>
            <a:fillRect/>
          </a:stretch>
        </p:blipFill>
        <p:spPr>
          <a:xfrm>
            <a:off x="2971800" y="1895750"/>
            <a:ext cx="5257800" cy="4194084"/>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Raymond Jonson</a:t>
            </a:r>
            <a:endParaRPr lang="en-US" dirty="0"/>
          </a:p>
        </p:txBody>
      </p:sp>
      <p:sp>
        <p:nvSpPr>
          <p:cNvPr id="3" name="Text Placeholder 2"/>
          <p:cNvSpPr>
            <a:spLocks noGrp="1"/>
          </p:cNvSpPr>
          <p:nvPr>
            <p:ph type="body" idx="2"/>
          </p:nvPr>
        </p:nvSpPr>
        <p:spPr/>
        <p:txBody>
          <a:bodyPr>
            <a:normAutofit fontScale="85000" lnSpcReduction="20000"/>
          </a:bodyPr>
          <a:lstStyle/>
          <a:p>
            <a:r>
              <a:rPr lang="en-US" dirty="0" smtClean="0">
                <a:solidFill>
                  <a:schemeClr val="tx1"/>
                </a:solidFill>
              </a:rPr>
              <a:t>In 1922, Jonson's life was changed when he visited New Mexico for the first time. The experiences and sights of this short visit to Santa Fe, convinced Jonson to move to New Mexico in 1924 to focus on painting among the southwestern landscapes</a:t>
            </a:r>
            <a:endParaRPr lang="en-US" dirty="0">
              <a:solidFill>
                <a:schemeClr val="tx1"/>
              </a:solidFill>
            </a:endParaRPr>
          </a:p>
        </p:txBody>
      </p:sp>
      <p:pic>
        <p:nvPicPr>
          <p:cNvPr id="5" name="Content Placeholder 4" descr="taosJonsoncliffdwellings28.jpg"/>
          <p:cNvPicPr>
            <a:picLocks noGrp="1" noChangeAspect="1"/>
          </p:cNvPicPr>
          <p:nvPr>
            <p:ph sz="quarter" idx="1"/>
          </p:nvPr>
        </p:nvPicPr>
        <p:blipFill>
          <a:blip r:embed="rId2" cstate="print"/>
          <a:stretch>
            <a:fillRect/>
          </a:stretch>
        </p:blipFill>
        <p:spPr>
          <a:xfrm>
            <a:off x="2976405" y="1752600"/>
            <a:ext cx="5172389" cy="44196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Patrocino</a:t>
            </a:r>
            <a:r>
              <a:rPr lang="en-US" dirty="0" smtClean="0"/>
              <a:t> </a:t>
            </a:r>
            <a:r>
              <a:rPr lang="en-US" dirty="0" err="1" smtClean="0"/>
              <a:t>Barela</a:t>
            </a:r>
            <a:endParaRPr lang="en-US" dirty="0"/>
          </a:p>
        </p:txBody>
      </p:sp>
      <p:sp>
        <p:nvSpPr>
          <p:cNvPr id="3" name="Text Placeholder 2"/>
          <p:cNvSpPr>
            <a:spLocks noGrp="1"/>
          </p:cNvSpPr>
          <p:nvPr>
            <p:ph type="body" idx="2"/>
          </p:nvPr>
        </p:nvSpPr>
        <p:spPr/>
        <p:txBody>
          <a:bodyPr>
            <a:normAutofit fontScale="92500"/>
          </a:bodyPr>
          <a:lstStyle/>
          <a:p>
            <a:r>
              <a:rPr lang="en-US" dirty="0" err="1" smtClean="0">
                <a:solidFill>
                  <a:schemeClr val="tx1"/>
                </a:solidFill>
              </a:rPr>
              <a:t>Patrocino</a:t>
            </a:r>
            <a:r>
              <a:rPr lang="en-US" dirty="0" smtClean="0">
                <a:solidFill>
                  <a:schemeClr val="tx1"/>
                </a:solidFill>
              </a:rPr>
              <a:t> </a:t>
            </a:r>
            <a:r>
              <a:rPr lang="en-US" dirty="0" err="1" smtClean="0">
                <a:solidFill>
                  <a:schemeClr val="tx1"/>
                </a:solidFill>
              </a:rPr>
              <a:t>Barela</a:t>
            </a:r>
            <a:r>
              <a:rPr lang="en-US" dirty="0" smtClean="0">
                <a:solidFill>
                  <a:schemeClr val="tx1"/>
                </a:solidFill>
              </a:rPr>
              <a:t>, with four wood carvings and his little son. This humble day laborer of New Mexico, is the most dramatic discovery made in American Art for the past several years</a:t>
            </a:r>
            <a:endParaRPr lang="en-US" dirty="0">
              <a:solidFill>
                <a:schemeClr val="tx1"/>
              </a:solidFill>
            </a:endParaRPr>
          </a:p>
        </p:txBody>
      </p:sp>
      <p:pic>
        <p:nvPicPr>
          <p:cNvPr id="5" name="Content Placeholder 4" descr="739px-Archives_of_American_Art_-_Patrociño_Barela_-_3266.jpg"/>
          <p:cNvPicPr>
            <a:picLocks noGrp="1" noChangeAspect="1"/>
          </p:cNvPicPr>
          <p:nvPr>
            <p:ph sz="quarter" idx="1"/>
          </p:nvPr>
        </p:nvPicPr>
        <p:blipFill>
          <a:blip r:embed="rId2" cstate="print"/>
          <a:stretch>
            <a:fillRect/>
          </a:stretch>
        </p:blipFill>
        <p:spPr>
          <a:xfrm>
            <a:off x="2819400" y="1905000"/>
            <a:ext cx="5257800" cy="4261735"/>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Gerald Cassidy</a:t>
            </a:r>
            <a:endParaRPr lang="en-US" dirty="0"/>
          </a:p>
        </p:txBody>
      </p:sp>
      <p:sp>
        <p:nvSpPr>
          <p:cNvPr id="3" name="Text Placeholder 2"/>
          <p:cNvSpPr>
            <a:spLocks noGrp="1"/>
          </p:cNvSpPr>
          <p:nvPr>
            <p:ph type="body" idx="2"/>
          </p:nvPr>
        </p:nvSpPr>
        <p:spPr/>
        <p:txBody>
          <a:bodyPr/>
          <a:lstStyle/>
          <a:p>
            <a:r>
              <a:rPr lang="en-US" b="1" dirty="0" smtClean="0">
                <a:solidFill>
                  <a:schemeClr val="tx1"/>
                </a:solidFill>
              </a:rPr>
              <a:t>Gerald R. Cassidy</a:t>
            </a:r>
            <a:r>
              <a:rPr lang="en-US" dirty="0" smtClean="0">
                <a:solidFill>
                  <a:schemeClr val="tx1"/>
                </a:solidFill>
              </a:rPr>
              <a:t> was an early 20th century artist, muralist and designer who lived in Santa Fe, New Mexico</a:t>
            </a:r>
            <a:r>
              <a:rPr lang="en-US" dirty="0" smtClean="0"/>
              <a:t>.</a:t>
            </a:r>
            <a:endParaRPr lang="en-US" dirty="0"/>
          </a:p>
        </p:txBody>
      </p:sp>
      <p:pic>
        <p:nvPicPr>
          <p:cNvPr id="5" name="Content Placeholder 4" descr="index.jpeg"/>
          <p:cNvPicPr>
            <a:picLocks noGrp="1" noChangeAspect="1"/>
          </p:cNvPicPr>
          <p:nvPr>
            <p:ph sz="quarter" idx="1"/>
          </p:nvPr>
        </p:nvPicPr>
        <p:blipFill>
          <a:blip r:embed="rId2" cstate="print"/>
          <a:stretch>
            <a:fillRect/>
          </a:stretch>
        </p:blipFill>
        <p:spPr>
          <a:xfrm>
            <a:off x="2743200" y="1905000"/>
            <a:ext cx="5440681" cy="4112142"/>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Lloyd Moylan</a:t>
            </a:r>
            <a:endParaRPr lang="en-US" dirty="0"/>
          </a:p>
        </p:txBody>
      </p:sp>
      <p:sp>
        <p:nvSpPr>
          <p:cNvPr id="3" name="Text Placeholder 2"/>
          <p:cNvSpPr>
            <a:spLocks noGrp="1"/>
          </p:cNvSpPr>
          <p:nvPr>
            <p:ph type="body" idx="2"/>
          </p:nvPr>
        </p:nvSpPr>
        <p:spPr/>
        <p:txBody>
          <a:bodyPr>
            <a:normAutofit fontScale="85000" lnSpcReduction="20000"/>
          </a:bodyPr>
          <a:lstStyle/>
          <a:p>
            <a:r>
              <a:rPr lang="en-US" dirty="0" smtClean="0">
                <a:solidFill>
                  <a:schemeClr val="tx1"/>
                </a:solidFill>
              </a:rPr>
              <a:t>Moylan moved to Santa Fe around 1931. By 1933 and in the depth of the Great Depression, Moylan was sharing his </a:t>
            </a:r>
            <a:r>
              <a:rPr lang="en-US" dirty="0" err="1" smtClean="0">
                <a:solidFill>
                  <a:schemeClr val="tx1"/>
                </a:solidFill>
              </a:rPr>
              <a:t>Alcalde</a:t>
            </a:r>
            <a:r>
              <a:rPr lang="en-US" dirty="0" smtClean="0">
                <a:solidFill>
                  <a:schemeClr val="tx1"/>
                </a:solidFill>
              </a:rPr>
              <a:t>, NM studio with D. Paul Jones, an artist friend from </a:t>
            </a:r>
            <a:r>
              <a:rPr lang="en-US" dirty="0" err="1" smtClean="0">
                <a:solidFill>
                  <a:schemeClr val="tx1"/>
                </a:solidFill>
              </a:rPr>
              <a:t>Broadmoor</a:t>
            </a:r>
            <a:r>
              <a:rPr lang="en-US" dirty="0" smtClean="0">
                <a:solidFill>
                  <a:schemeClr val="tx1"/>
                </a:solidFill>
              </a:rPr>
              <a:t> Art Academy who would also eventually be employed as a New Deal artist in the Federal Arts Projects.</a:t>
            </a:r>
            <a:endParaRPr lang="en-US" dirty="0">
              <a:solidFill>
                <a:schemeClr val="tx1"/>
              </a:solidFill>
            </a:endParaRPr>
          </a:p>
        </p:txBody>
      </p:sp>
      <p:pic>
        <p:nvPicPr>
          <p:cNvPr id="5" name="Content Placeholder 4" descr="311.jpg"/>
          <p:cNvPicPr>
            <a:picLocks noGrp="1" noChangeAspect="1"/>
          </p:cNvPicPr>
          <p:nvPr>
            <p:ph sz="quarter" idx="1"/>
          </p:nvPr>
        </p:nvPicPr>
        <p:blipFill>
          <a:blip r:embed="rId2" cstate="print"/>
          <a:stretch>
            <a:fillRect/>
          </a:stretch>
        </p:blipFill>
        <p:spPr>
          <a:xfrm>
            <a:off x="3022600" y="1752600"/>
            <a:ext cx="5080000" cy="44196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William </a:t>
            </a:r>
            <a:r>
              <a:rPr lang="en-US" dirty="0" err="1" smtClean="0"/>
              <a:t>Penhallow</a:t>
            </a:r>
            <a:r>
              <a:rPr lang="en-US" dirty="0" smtClean="0"/>
              <a:t> Henderson</a:t>
            </a:r>
            <a:endParaRPr lang="en-US" dirty="0"/>
          </a:p>
        </p:txBody>
      </p:sp>
      <p:sp>
        <p:nvSpPr>
          <p:cNvPr id="3" name="Text Placeholder 2"/>
          <p:cNvSpPr>
            <a:spLocks noGrp="1"/>
          </p:cNvSpPr>
          <p:nvPr>
            <p:ph type="body" idx="2"/>
          </p:nvPr>
        </p:nvSpPr>
        <p:spPr/>
        <p:txBody>
          <a:bodyPr>
            <a:normAutofit fontScale="92500" lnSpcReduction="10000"/>
          </a:bodyPr>
          <a:lstStyle/>
          <a:p>
            <a:r>
              <a:rPr lang="en-US" b="1" dirty="0" smtClean="0">
                <a:solidFill>
                  <a:schemeClr val="tx1"/>
                </a:solidFill>
              </a:rPr>
              <a:t>William </a:t>
            </a:r>
            <a:r>
              <a:rPr lang="en-US" b="1" dirty="0" err="1" smtClean="0">
                <a:solidFill>
                  <a:schemeClr val="tx1"/>
                </a:solidFill>
              </a:rPr>
              <a:t>Penhallow</a:t>
            </a:r>
            <a:r>
              <a:rPr lang="en-US" b="1" dirty="0" smtClean="0">
                <a:solidFill>
                  <a:schemeClr val="tx1"/>
                </a:solidFill>
              </a:rPr>
              <a:t> Henderson</a:t>
            </a:r>
            <a:r>
              <a:rPr lang="en-US" dirty="0" smtClean="0">
                <a:solidFill>
                  <a:schemeClr val="tx1"/>
                </a:solidFill>
              </a:rPr>
              <a:t> (born in 1877 in Medford, Massachusetts - died in 1943 in Tesuque, New Mexico) was an American painter, architect, and furniture designer.</a:t>
            </a:r>
            <a:endParaRPr lang="en-US" dirty="0">
              <a:solidFill>
                <a:schemeClr val="tx1"/>
              </a:solidFill>
            </a:endParaRPr>
          </a:p>
        </p:txBody>
      </p:sp>
      <p:pic>
        <p:nvPicPr>
          <p:cNvPr id="5" name="Content Placeholder 4" descr="Henderson-HolyWeek.jpg"/>
          <p:cNvPicPr>
            <a:picLocks noGrp="1" noChangeAspect="1"/>
          </p:cNvPicPr>
          <p:nvPr>
            <p:ph sz="quarter" idx="1"/>
          </p:nvPr>
        </p:nvPicPr>
        <p:blipFill>
          <a:blip r:embed="rId2" cstate="print"/>
          <a:stretch>
            <a:fillRect/>
          </a:stretch>
        </p:blipFill>
        <p:spPr>
          <a:xfrm>
            <a:off x="2806092" y="1752600"/>
            <a:ext cx="5513015" cy="44196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Bill Warder</a:t>
            </a:r>
            <a:endParaRPr lang="en-US" dirty="0"/>
          </a:p>
        </p:txBody>
      </p:sp>
      <p:sp>
        <p:nvSpPr>
          <p:cNvPr id="3" name="Text Placeholder 2"/>
          <p:cNvSpPr>
            <a:spLocks noGrp="1"/>
          </p:cNvSpPr>
          <p:nvPr>
            <p:ph type="body" idx="2"/>
          </p:nvPr>
        </p:nvSpPr>
        <p:spPr/>
        <p:txBody>
          <a:bodyPr>
            <a:normAutofit fontScale="92500" lnSpcReduction="20000"/>
          </a:bodyPr>
          <a:lstStyle/>
          <a:p>
            <a:r>
              <a:rPr lang="en-US" dirty="0" smtClean="0">
                <a:solidFill>
                  <a:schemeClr val="tx1"/>
                </a:solidFill>
              </a:rPr>
              <a:t>His first notable work was a mural in a public library for the WPA Arts Project in 1937. His murals grace the walls of many, many schools and public buildings in Albuquerque and throughout New Mexico.</a:t>
            </a:r>
            <a:endParaRPr lang="en-US" dirty="0">
              <a:solidFill>
                <a:schemeClr val="tx1"/>
              </a:solidFill>
            </a:endParaRPr>
          </a:p>
        </p:txBody>
      </p:sp>
      <p:pic>
        <p:nvPicPr>
          <p:cNvPr id="5" name="Content Placeholder 4" descr="160.jpg"/>
          <p:cNvPicPr>
            <a:picLocks noGrp="1" noChangeAspect="1"/>
          </p:cNvPicPr>
          <p:nvPr>
            <p:ph sz="quarter" idx="1"/>
          </p:nvPr>
        </p:nvPicPr>
        <p:blipFill>
          <a:blip r:embed="rId2" cstate="print"/>
          <a:stretch>
            <a:fillRect/>
          </a:stretch>
        </p:blipFill>
        <p:spPr>
          <a:xfrm>
            <a:off x="2514600" y="2362200"/>
            <a:ext cx="5911681" cy="33401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Theodore Van </a:t>
            </a:r>
            <a:r>
              <a:rPr lang="en-US" dirty="0" err="1" smtClean="0"/>
              <a:t>Soelen</a:t>
            </a:r>
            <a:endParaRPr lang="en-US" dirty="0"/>
          </a:p>
        </p:txBody>
      </p:sp>
      <p:sp>
        <p:nvSpPr>
          <p:cNvPr id="3" name="Text Placeholder 2"/>
          <p:cNvSpPr>
            <a:spLocks noGrp="1"/>
          </p:cNvSpPr>
          <p:nvPr>
            <p:ph type="body" idx="2"/>
          </p:nvPr>
        </p:nvSpPr>
        <p:spPr/>
        <p:txBody>
          <a:bodyPr/>
          <a:lstStyle/>
          <a:p>
            <a:r>
              <a:rPr lang="en-US" dirty="0" smtClean="0"/>
              <a:t>In 1938 Van </a:t>
            </a:r>
            <a:r>
              <a:rPr lang="en-US" dirty="0" err="1" smtClean="0"/>
              <a:t>Soelen</a:t>
            </a:r>
            <a:r>
              <a:rPr lang="en-US" dirty="0" smtClean="0"/>
              <a:t> won a mural commission for the Post Office in Portales</a:t>
            </a:r>
          </a:p>
          <a:p>
            <a:r>
              <a:rPr lang="en-US" dirty="0" smtClean="0"/>
              <a:t>.</a:t>
            </a:r>
            <a:endParaRPr lang="en-US" dirty="0"/>
          </a:p>
        </p:txBody>
      </p:sp>
      <p:pic>
        <p:nvPicPr>
          <p:cNvPr id="5" name="Content Placeholder 4" descr="VanSoelen-WorkingWagn.jpg"/>
          <p:cNvPicPr>
            <a:picLocks noGrp="1" noChangeAspect="1"/>
          </p:cNvPicPr>
          <p:nvPr>
            <p:ph sz="quarter" idx="1"/>
          </p:nvPr>
        </p:nvPicPr>
        <p:blipFill>
          <a:blip r:embed="rId2" cstate="print"/>
          <a:stretch>
            <a:fillRect/>
          </a:stretch>
        </p:blipFill>
        <p:spPr>
          <a:xfrm>
            <a:off x="2705100" y="1881187"/>
            <a:ext cx="5715000" cy="4162425"/>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New Deal Art</a:t>
            </a:r>
            <a:endParaRPr lang="en-US" dirty="0"/>
          </a:p>
        </p:txBody>
      </p:sp>
      <p:sp>
        <p:nvSpPr>
          <p:cNvPr id="9" name="TextBox 8"/>
          <p:cNvSpPr txBox="1"/>
          <p:nvPr/>
        </p:nvSpPr>
        <p:spPr>
          <a:xfrm>
            <a:off x="838200" y="1828800"/>
            <a:ext cx="6705600" cy="4524315"/>
          </a:xfrm>
          <a:prstGeom prst="rect">
            <a:avLst/>
          </a:prstGeom>
          <a:noFill/>
        </p:spPr>
        <p:txBody>
          <a:bodyPr wrap="square" rtlCol="0">
            <a:spAutoFit/>
          </a:bodyPr>
          <a:lstStyle/>
          <a:p>
            <a:r>
              <a:rPr lang="en-US" sz="3200" dirty="0" smtClean="0">
                <a:latin typeface="Franklin Gothic Heavy" pitchFamily="34" charset="0"/>
              </a:rPr>
              <a:t>When President Franklin Roosevelt’s New Deal planners offered American artists jobs, the New Mexico artists picked up their brushes and chisels, and for about 10 years, from 1933 to 1943, signed onto federal programs to make art for their communities.</a:t>
            </a:r>
            <a:endParaRPr lang="en-US" sz="3200" dirty="0">
              <a:latin typeface="Franklin Gothic Heavy"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 Ward Lockwood</a:t>
            </a:r>
            <a:endParaRPr lang="en-US" dirty="0"/>
          </a:p>
        </p:txBody>
      </p:sp>
      <p:sp>
        <p:nvSpPr>
          <p:cNvPr id="3" name="Text Placeholder 2"/>
          <p:cNvSpPr>
            <a:spLocks noGrp="1"/>
          </p:cNvSpPr>
          <p:nvPr>
            <p:ph type="body" idx="2"/>
          </p:nvPr>
        </p:nvSpPr>
        <p:spPr/>
        <p:txBody>
          <a:bodyPr>
            <a:normAutofit fontScale="92500" lnSpcReduction="20000"/>
          </a:bodyPr>
          <a:lstStyle/>
          <a:p>
            <a:r>
              <a:rPr lang="en-US" dirty="0" smtClean="0">
                <a:solidFill>
                  <a:schemeClr val="tx1"/>
                </a:solidFill>
              </a:rPr>
              <a:t>Though Lockwood's career is primarily defined by the work he did while in Taos, he painted and taught for a variety of corporations and universities. He did work for the WPA and the Federal Arts Project </a:t>
            </a:r>
            <a:endParaRPr lang="en-US" dirty="0">
              <a:solidFill>
                <a:schemeClr val="tx1"/>
              </a:solidFill>
            </a:endParaRPr>
          </a:p>
        </p:txBody>
      </p:sp>
      <p:pic>
        <p:nvPicPr>
          <p:cNvPr id="5" name="Content Placeholder 4" descr="john-ward-lockwood_pueblo-dancers.jpg"/>
          <p:cNvPicPr>
            <a:picLocks noGrp="1" noChangeAspect="1"/>
          </p:cNvPicPr>
          <p:nvPr>
            <p:ph sz="quarter" idx="1"/>
          </p:nvPr>
        </p:nvPicPr>
        <p:blipFill>
          <a:blip r:embed="rId2" cstate="print"/>
          <a:stretch>
            <a:fillRect/>
          </a:stretch>
        </p:blipFill>
        <p:spPr>
          <a:xfrm>
            <a:off x="2743200" y="1981200"/>
            <a:ext cx="5634587" cy="4075685"/>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Eliseo</a:t>
            </a:r>
            <a:r>
              <a:rPr lang="en-US" dirty="0" smtClean="0"/>
              <a:t> Rodriquez</a:t>
            </a:r>
            <a:endParaRPr lang="en-US" dirty="0"/>
          </a:p>
        </p:txBody>
      </p:sp>
      <p:sp>
        <p:nvSpPr>
          <p:cNvPr id="3" name="Text Placeholder 2"/>
          <p:cNvSpPr>
            <a:spLocks noGrp="1"/>
          </p:cNvSpPr>
          <p:nvPr>
            <p:ph type="body" idx="2"/>
          </p:nvPr>
        </p:nvSpPr>
        <p:spPr/>
        <p:txBody>
          <a:bodyPr>
            <a:normAutofit fontScale="85000" lnSpcReduction="20000"/>
          </a:bodyPr>
          <a:lstStyle/>
          <a:p>
            <a:r>
              <a:rPr lang="en-US" dirty="0" smtClean="0">
                <a:solidFill>
                  <a:schemeClr val="tx1"/>
                </a:solidFill>
              </a:rPr>
              <a:t>The original oil work was done in a variety of colors. On the back of it is written the words, "Federal Art Project of the Works Progress Administration," a reference to the 1935 New Deal cultural development program instituted by then-President Franklin Delano Roosevelt</a:t>
            </a:r>
            <a:endParaRPr lang="en-US" dirty="0">
              <a:solidFill>
                <a:schemeClr val="tx1"/>
              </a:solidFill>
            </a:endParaRPr>
          </a:p>
        </p:txBody>
      </p:sp>
      <p:pic>
        <p:nvPicPr>
          <p:cNvPr id="6" name="Picture 5" descr="482257.jpg"/>
          <p:cNvPicPr>
            <a:picLocks noChangeAspect="1"/>
          </p:cNvPicPr>
          <p:nvPr/>
        </p:nvPicPr>
        <p:blipFill>
          <a:blip r:embed="rId2" cstate="print"/>
          <a:stretch>
            <a:fillRect/>
          </a:stretch>
        </p:blipFill>
        <p:spPr>
          <a:xfrm>
            <a:off x="2590800" y="1524000"/>
            <a:ext cx="3687233" cy="4953000"/>
          </a:xfrm>
          <a:prstGeom prst="rect">
            <a:avLst/>
          </a:prstGeom>
        </p:spPr>
      </p:pic>
      <p:pic>
        <p:nvPicPr>
          <p:cNvPr id="5" name="Content Placeholder 4" descr="482258.jpg"/>
          <p:cNvPicPr>
            <a:picLocks noGrp="1" noChangeAspect="1"/>
          </p:cNvPicPr>
          <p:nvPr>
            <p:ph sz="quarter" idx="1"/>
          </p:nvPr>
        </p:nvPicPr>
        <p:blipFill>
          <a:blip r:embed="rId3" cstate="print"/>
          <a:stretch>
            <a:fillRect/>
          </a:stretch>
        </p:blipFill>
        <p:spPr>
          <a:xfrm>
            <a:off x="5257800" y="3962400"/>
            <a:ext cx="3659897" cy="2427732"/>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Fremont Ellis</a:t>
            </a:r>
            <a:endParaRPr lang="en-US" dirty="0"/>
          </a:p>
        </p:txBody>
      </p:sp>
      <p:sp>
        <p:nvSpPr>
          <p:cNvPr id="3" name="Text Placeholder 2"/>
          <p:cNvSpPr>
            <a:spLocks noGrp="1"/>
          </p:cNvSpPr>
          <p:nvPr>
            <p:ph type="body" idx="2"/>
          </p:nvPr>
        </p:nvSpPr>
        <p:spPr/>
        <p:txBody>
          <a:bodyPr/>
          <a:lstStyle/>
          <a:p>
            <a:r>
              <a:rPr lang="en-US" dirty="0" smtClean="0"/>
              <a:t>Fremont F. Ellis (1897-1985)</a:t>
            </a:r>
            <a:endParaRPr lang="en-US" dirty="0"/>
          </a:p>
        </p:txBody>
      </p:sp>
      <p:pic>
        <p:nvPicPr>
          <p:cNvPr id="5" name="Content Placeholder 4" descr="fremont-ellis-indian-village-red-river-canyon.jpg"/>
          <p:cNvPicPr>
            <a:picLocks noGrp="1" noChangeAspect="1"/>
          </p:cNvPicPr>
          <p:nvPr>
            <p:ph sz="quarter" idx="1"/>
          </p:nvPr>
        </p:nvPicPr>
        <p:blipFill>
          <a:blip r:embed="rId2" cstate="print"/>
          <a:stretch>
            <a:fillRect/>
          </a:stretch>
        </p:blipFill>
        <p:spPr>
          <a:xfrm>
            <a:off x="2616200" y="1752600"/>
            <a:ext cx="5892800" cy="441960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273050"/>
            <a:ext cx="8153400" cy="412750"/>
          </a:xfrm>
        </p:spPr>
        <p:txBody>
          <a:bodyPr>
            <a:noAutofit/>
          </a:bodyPr>
          <a:lstStyle/>
          <a:p>
            <a:pPr algn="ctr"/>
            <a:r>
              <a:rPr lang="en-US" sz="3200" dirty="0" smtClean="0"/>
              <a:t>Compare William </a:t>
            </a:r>
            <a:r>
              <a:rPr lang="en-US" sz="3200" dirty="0" err="1" smtClean="0"/>
              <a:t>Lumpkins</a:t>
            </a:r>
            <a:r>
              <a:rPr lang="en-US" sz="3200" dirty="0" smtClean="0"/>
              <a:t> paintings</a:t>
            </a:r>
            <a:endParaRPr lang="en-US" sz="3200" dirty="0"/>
          </a:p>
        </p:txBody>
      </p:sp>
      <p:pic>
        <p:nvPicPr>
          <p:cNvPr id="10" name="Content Placeholder 9" descr="Lumpkins-Anglo.jpg"/>
          <p:cNvPicPr>
            <a:picLocks noGrp="1" noChangeAspect="1"/>
          </p:cNvPicPr>
          <p:nvPr>
            <p:ph sz="quarter" idx="2"/>
          </p:nvPr>
        </p:nvPicPr>
        <p:blipFill>
          <a:blip r:embed="rId2" cstate="print"/>
          <a:stretch>
            <a:fillRect/>
          </a:stretch>
        </p:blipFill>
        <p:spPr>
          <a:xfrm>
            <a:off x="228600" y="1676400"/>
            <a:ext cx="4031810" cy="2714752"/>
          </a:xfrm>
        </p:spPr>
      </p:pic>
      <p:pic>
        <p:nvPicPr>
          <p:cNvPr id="11" name="Content Placeholder 10" descr="Lumpkins-Spanish300.jpg"/>
          <p:cNvPicPr>
            <a:picLocks noGrp="1" noChangeAspect="1"/>
          </p:cNvPicPr>
          <p:nvPr>
            <p:ph sz="quarter" idx="4"/>
          </p:nvPr>
        </p:nvPicPr>
        <p:blipFill>
          <a:blip r:embed="rId3" cstate="print"/>
          <a:stretch>
            <a:fillRect/>
          </a:stretch>
        </p:blipFill>
        <p:spPr>
          <a:xfrm>
            <a:off x="4953000" y="1676400"/>
            <a:ext cx="3866864" cy="2590799"/>
          </a:xfrm>
        </p:spPr>
      </p:pic>
      <p:sp>
        <p:nvSpPr>
          <p:cNvPr id="6" name="Text Placeholder 5"/>
          <p:cNvSpPr>
            <a:spLocks noGrp="1"/>
          </p:cNvSpPr>
          <p:nvPr>
            <p:ph type="body" sz="quarter" idx="1"/>
          </p:nvPr>
        </p:nvSpPr>
        <p:spPr>
          <a:xfrm>
            <a:off x="609600" y="838200"/>
            <a:ext cx="3886200" cy="304800"/>
          </a:xfrm>
        </p:spPr>
        <p:txBody>
          <a:bodyPr>
            <a:normAutofit fontScale="85000" lnSpcReduction="20000"/>
          </a:bodyPr>
          <a:lstStyle/>
          <a:p>
            <a:pPr algn="ctr"/>
            <a:r>
              <a:rPr lang="en-US" dirty="0" smtClean="0"/>
              <a:t>Anglo Village</a:t>
            </a:r>
            <a:endParaRPr lang="en-US" dirty="0"/>
          </a:p>
        </p:txBody>
      </p:sp>
      <p:sp>
        <p:nvSpPr>
          <p:cNvPr id="8" name="Text Placeholder 7"/>
          <p:cNvSpPr>
            <a:spLocks noGrp="1"/>
          </p:cNvSpPr>
          <p:nvPr>
            <p:ph type="body" sz="quarter" idx="3"/>
          </p:nvPr>
        </p:nvSpPr>
        <p:spPr>
          <a:xfrm>
            <a:off x="4648200" y="838200"/>
            <a:ext cx="3886200" cy="304800"/>
          </a:xfrm>
        </p:spPr>
        <p:txBody>
          <a:bodyPr>
            <a:normAutofit fontScale="85000" lnSpcReduction="20000"/>
          </a:bodyPr>
          <a:lstStyle/>
          <a:p>
            <a:pPr algn="ctr"/>
            <a:r>
              <a:rPr lang="en-US" dirty="0" smtClean="0"/>
              <a:t>Spanish Village</a:t>
            </a:r>
            <a:endParaRPr lang="en-US" dirty="0"/>
          </a:p>
        </p:txBody>
      </p:sp>
      <p:sp>
        <p:nvSpPr>
          <p:cNvPr id="12" name="TextBox 11"/>
          <p:cNvSpPr txBox="1"/>
          <p:nvPr/>
        </p:nvSpPr>
        <p:spPr>
          <a:xfrm>
            <a:off x="609600" y="6488668"/>
            <a:ext cx="8001000" cy="369332"/>
          </a:xfrm>
          <a:prstGeom prst="rect">
            <a:avLst/>
          </a:prstGeom>
          <a:noFill/>
        </p:spPr>
        <p:txBody>
          <a:bodyPr wrap="square" rtlCol="0">
            <a:spAutoFit/>
          </a:bodyPr>
          <a:lstStyle/>
          <a:p>
            <a:r>
              <a:rPr lang="en-US" sz="1600" dirty="0" smtClean="0"/>
              <a:t>Compare and contrast the three. How are they similar, how are they different</a:t>
            </a:r>
            <a:r>
              <a:rPr lang="en-US" dirty="0" smtClean="0"/>
              <a:t>?</a:t>
            </a:r>
            <a:endParaRPr lang="en-US" dirty="0"/>
          </a:p>
        </p:txBody>
      </p:sp>
      <p:sp>
        <p:nvSpPr>
          <p:cNvPr id="14" name="Text Placeholder 5"/>
          <p:cNvSpPr txBox="1">
            <a:spLocks/>
          </p:cNvSpPr>
          <p:nvPr/>
        </p:nvSpPr>
        <p:spPr>
          <a:xfrm>
            <a:off x="2667000" y="1219200"/>
            <a:ext cx="3886200" cy="304800"/>
          </a:xfrm>
          <a:prstGeom prst="rect">
            <a:avLst/>
          </a:prstGeom>
          <a:solidFill>
            <a:schemeClr val="accent2"/>
          </a:solidFill>
        </p:spPr>
        <p:txBody>
          <a:bodyPr vert="horz" rtlCol="0" anchor="ctr">
            <a:normAutofit fontScale="85000" lnSpcReduction="20000"/>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Tx/>
              <a:buNone/>
              <a:tabLst/>
              <a:defRPr/>
            </a:pPr>
            <a:r>
              <a:rPr kumimoji="0" lang="en-US" sz="2000" b="1" i="0" u="none" strike="noStrike" kern="1200" cap="none" spc="0" normalizeH="0" baseline="0" noProof="0" dirty="0" smtClean="0">
                <a:ln>
                  <a:noFill/>
                </a:ln>
                <a:solidFill>
                  <a:srgbClr val="FFFFFF"/>
                </a:solidFill>
                <a:effectLst/>
                <a:uLnTx/>
                <a:uFillTx/>
                <a:latin typeface="+mn-lt"/>
                <a:ea typeface="+mn-ea"/>
                <a:cs typeface="+mn-cs"/>
              </a:rPr>
              <a:t>Indian Village</a:t>
            </a:r>
            <a:endParaRPr kumimoji="0" lang="en-US" sz="2000" b="1" i="0" u="none" strike="noStrike" kern="1200" cap="none" spc="0" normalizeH="0" baseline="0" noProof="0" dirty="0">
              <a:ln>
                <a:noFill/>
              </a:ln>
              <a:solidFill>
                <a:srgbClr val="FFFFFF"/>
              </a:solidFill>
              <a:effectLst/>
              <a:uLnTx/>
              <a:uFillTx/>
              <a:latin typeface="+mn-lt"/>
              <a:ea typeface="+mn-ea"/>
              <a:cs typeface="+mn-cs"/>
            </a:endParaRPr>
          </a:p>
        </p:txBody>
      </p:sp>
      <p:pic>
        <p:nvPicPr>
          <p:cNvPr id="13" name="Picture 12" descr="Lumpkins-IndianVillage.jpg"/>
          <p:cNvPicPr>
            <a:picLocks noChangeAspect="1"/>
          </p:cNvPicPr>
          <p:nvPr/>
        </p:nvPicPr>
        <p:blipFill>
          <a:blip r:embed="rId4" cstate="print"/>
          <a:stretch>
            <a:fillRect/>
          </a:stretch>
        </p:blipFill>
        <p:spPr>
          <a:xfrm>
            <a:off x="2286000" y="3810000"/>
            <a:ext cx="4323773" cy="2667000"/>
          </a:xfrm>
          <a:prstGeom prst="rect">
            <a:avLst/>
          </a:prstGeom>
        </p:spPr>
      </p:pic>
      <p:sp>
        <p:nvSpPr>
          <p:cNvPr id="15" name="TextBox 14"/>
          <p:cNvSpPr txBox="1"/>
          <p:nvPr/>
        </p:nvSpPr>
        <p:spPr>
          <a:xfrm>
            <a:off x="304800" y="4419600"/>
            <a:ext cx="1752600" cy="261610"/>
          </a:xfrm>
          <a:prstGeom prst="rect">
            <a:avLst/>
          </a:prstGeom>
          <a:noFill/>
        </p:spPr>
        <p:txBody>
          <a:bodyPr wrap="square" rtlCol="0">
            <a:spAutoFit/>
          </a:bodyPr>
          <a:lstStyle/>
          <a:p>
            <a:r>
              <a:rPr lang="en-US" sz="1100" dirty="0" smtClean="0"/>
              <a:t>Similar Traits</a:t>
            </a:r>
            <a:endParaRPr lang="en-US" sz="1100" dirty="0"/>
          </a:p>
        </p:txBody>
      </p:sp>
      <p:sp>
        <p:nvSpPr>
          <p:cNvPr id="16" name="TextBox 15"/>
          <p:cNvSpPr txBox="1"/>
          <p:nvPr/>
        </p:nvSpPr>
        <p:spPr>
          <a:xfrm>
            <a:off x="6781800" y="4343401"/>
            <a:ext cx="1828800" cy="276999"/>
          </a:xfrm>
          <a:prstGeom prst="rect">
            <a:avLst/>
          </a:prstGeom>
          <a:noFill/>
        </p:spPr>
        <p:txBody>
          <a:bodyPr wrap="square" rtlCol="0">
            <a:spAutoFit/>
          </a:bodyPr>
          <a:lstStyle/>
          <a:p>
            <a:r>
              <a:rPr lang="en-US" sz="1200" dirty="0" smtClean="0"/>
              <a:t>Contrasting Traits</a:t>
            </a:r>
            <a:endParaRPr lang="en-US" sz="1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half" idx="2"/>
          </p:nvPr>
        </p:nvSpPr>
        <p:spPr/>
        <p:txBody>
          <a:bodyPr>
            <a:normAutofit fontScale="62500" lnSpcReduction="20000"/>
          </a:bodyPr>
          <a:lstStyle/>
          <a:p>
            <a:r>
              <a:rPr lang="en-US" dirty="0" smtClean="0"/>
              <a:t>The Collectors Guide</a:t>
            </a:r>
          </a:p>
          <a:p>
            <a:r>
              <a:rPr lang="en-US" dirty="0" smtClean="0"/>
              <a:t>Wikipedia</a:t>
            </a:r>
          </a:p>
          <a:p>
            <a:r>
              <a:rPr lang="en-US" dirty="0" smtClean="0"/>
              <a:t>New Mexico Museum of Art</a:t>
            </a:r>
            <a:endParaRPr lang="en-US" dirty="0"/>
          </a:p>
        </p:txBody>
      </p:sp>
      <p:sp>
        <p:nvSpPr>
          <p:cNvPr id="7" name="Title 6"/>
          <p:cNvSpPr>
            <a:spLocks noGrp="1"/>
          </p:cNvSpPr>
          <p:nvPr>
            <p:ph type="title"/>
          </p:nvPr>
        </p:nvSpPr>
        <p:spPr/>
        <p:txBody>
          <a:bodyPr/>
          <a:lstStyle/>
          <a:p>
            <a:r>
              <a:rPr lang="en-US" dirty="0" smtClean="0"/>
              <a:t>Credits</a:t>
            </a:r>
            <a:endParaRPr lang="en-US" dirty="0"/>
          </a:p>
        </p:txBody>
      </p:sp>
      <p:pic>
        <p:nvPicPr>
          <p:cNvPr id="10" name="Picture Placeholder 9" descr="Lumpkins-Anglo.jpg"/>
          <p:cNvPicPr>
            <a:picLocks noGrp="1" noChangeAspect="1"/>
          </p:cNvPicPr>
          <p:nvPr>
            <p:ph type="pic" idx="1"/>
          </p:nvPr>
        </p:nvPicPr>
        <p:blipFill>
          <a:blip r:embed="rId2" cstate="print"/>
          <a:srcRect t="5262" b="5262"/>
          <a:stretch>
            <a:fillRect/>
          </a:stretch>
        </p:blip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Deal Art</a:t>
            </a:r>
            <a:endParaRPr lang="en-US" dirty="0"/>
          </a:p>
        </p:txBody>
      </p:sp>
      <p:sp>
        <p:nvSpPr>
          <p:cNvPr id="3" name="TextBox 2"/>
          <p:cNvSpPr txBox="1"/>
          <p:nvPr/>
        </p:nvSpPr>
        <p:spPr>
          <a:xfrm>
            <a:off x="762000" y="1828800"/>
            <a:ext cx="7848600" cy="3970318"/>
          </a:xfrm>
          <a:prstGeom prst="rect">
            <a:avLst/>
          </a:prstGeom>
          <a:noFill/>
        </p:spPr>
        <p:txBody>
          <a:bodyPr wrap="square" rtlCol="0">
            <a:spAutoFit/>
          </a:bodyPr>
          <a:lstStyle/>
          <a:p>
            <a:r>
              <a:rPr lang="en-US" sz="2800" dirty="0" smtClean="0">
                <a:latin typeface="Franklin Gothic Heavy" pitchFamily="34" charset="0"/>
              </a:rPr>
              <a:t>Out-of-work artists in New Mexico picked up their brushes and chisels, and for about 10 years, from 1933 to 1943, signed onto federal programs—most notably the New Deal's Works Progress Administration Art Project--to create artwork for public buildings, allowing the artists to remain independent, support their families, and contribute work of long value to their New Mexico communities.</a:t>
            </a:r>
            <a:endParaRPr lang="en-US" sz="2800" dirty="0">
              <a:latin typeface="Franklin Gothic Heavy"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New Deal Art</a:t>
            </a:r>
            <a:endParaRPr lang="en-US" dirty="0"/>
          </a:p>
        </p:txBody>
      </p:sp>
      <p:sp>
        <p:nvSpPr>
          <p:cNvPr id="6" name="TextBox 5"/>
          <p:cNvSpPr txBox="1"/>
          <p:nvPr/>
        </p:nvSpPr>
        <p:spPr>
          <a:xfrm>
            <a:off x="1066800" y="1752600"/>
            <a:ext cx="6248400" cy="4524315"/>
          </a:xfrm>
          <a:prstGeom prst="rect">
            <a:avLst/>
          </a:prstGeom>
          <a:noFill/>
        </p:spPr>
        <p:txBody>
          <a:bodyPr wrap="square" rtlCol="0">
            <a:spAutoFit/>
          </a:bodyPr>
          <a:lstStyle/>
          <a:p>
            <a:r>
              <a:rPr lang="en-US" sz="3200" b="1" dirty="0" smtClean="0">
                <a:latin typeface="Franklin Gothic Heavy" pitchFamily="34" charset="0"/>
              </a:rPr>
              <a:t>By 1935, more than half of New Mexico's population was involved in one or another of the WPA projects . . . including the inspired Public Works of Art Project. More than 65 murals with varied subject material were created in New Mexico during the Depression.</a:t>
            </a:r>
            <a:endParaRPr lang="en-US" sz="3200" b="1" dirty="0">
              <a:latin typeface="Franklin Gothic Heavy"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Pablita</a:t>
            </a:r>
            <a:r>
              <a:rPr lang="en-US" dirty="0" smtClean="0"/>
              <a:t> </a:t>
            </a:r>
            <a:r>
              <a:rPr lang="en-US" dirty="0" err="1" smtClean="0"/>
              <a:t>Velarde</a:t>
            </a:r>
            <a:endParaRPr lang="en-US" dirty="0"/>
          </a:p>
        </p:txBody>
      </p:sp>
      <p:sp>
        <p:nvSpPr>
          <p:cNvPr id="6" name="Text Placeholder 5"/>
          <p:cNvSpPr>
            <a:spLocks noGrp="1"/>
          </p:cNvSpPr>
          <p:nvPr>
            <p:ph type="body" idx="2"/>
          </p:nvPr>
        </p:nvSpPr>
        <p:spPr/>
        <p:txBody>
          <a:bodyPr>
            <a:normAutofit fontScale="92500" lnSpcReduction="20000"/>
          </a:bodyPr>
          <a:lstStyle/>
          <a:p>
            <a:r>
              <a:rPr lang="en-US" dirty="0" err="1" smtClean="0"/>
              <a:t>Velarde</a:t>
            </a:r>
            <a:r>
              <a:rPr lang="en-US" dirty="0" smtClean="0"/>
              <a:t> was born on Santa Clara Pueblo near </a:t>
            </a:r>
            <a:r>
              <a:rPr lang="en-US" dirty="0" err="1" smtClean="0"/>
              <a:t>Española</a:t>
            </a:r>
            <a:r>
              <a:rPr lang="en-US" dirty="0" smtClean="0"/>
              <a:t>, New Mexico.</a:t>
            </a:r>
            <a:r>
              <a:rPr lang="en-US" baseline="30000" dirty="0" smtClean="0"/>
              <a:t> </a:t>
            </a:r>
            <a:r>
              <a:rPr lang="en-US" dirty="0" smtClean="0"/>
              <a:t>After the death of her mother when </a:t>
            </a:r>
            <a:r>
              <a:rPr lang="en-US" dirty="0" err="1" smtClean="0"/>
              <a:t>Pablita</a:t>
            </a:r>
            <a:r>
              <a:rPr lang="en-US" dirty="0" smtClean="0"/>
              <a:t> was about five years old, she and two of her sisters were sent to St Catherine's Indian School in Santa Fe. </a:t>
            </a:r>
            <a:endParaRPr lang="en-US" dirty="0"/>
          </a:p>
        </p:txBody>
      </p:sp>
      <p:pic>
        <p:nvPicPr>
          <p:cNvPr id="7" name="Content Placeholder 6" descr="220px-Basketmaking,_P_Velarde.jpg"/>
          <p:cNvPicPr>
            <a:picLocks noGrp="1" noChangeAspect="1"/>
          </p:cNvPicPr>
          <p:nvPr>
            <p:ph sz="quarter" idx="1"/>
          </p:nvPr>
        </p:nvPicPr>
        <p:blipFill>
          <a:blip r:embed="rId2" cstate="print"/>
          <a:stretch>
            <a:fillRect/>
          </a:stretch>
        </p:blipFill>
        <p:spPr>
          <a:xfrm>
            <a:off x="2971800" y="1905000"/>
            <a:ext cx="4358640" cy="4180332"/>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Allan Houser</a:t>
            </a:r>
            <a:endParaRPr lang="en-US" dirty="0"/>
          </a:p>
        </p:txBody>
      </p:sp>
      <p:sp>
        <p:nvSpPr>
          <p:cNvPr id="3" name="Text Placeholder 2"/>
          <p:cNvSpPr>
            <a:spLocks noGrp="1"/>
          </p:cNvSpPr>
          <p:nvPr>
            <p:ph type="body" idx="2"/>
          </p:nvPr>
        </p:nvSpPr>
        <p:spPr/>
        <p:txBody>
          <a:bodyPr>
            <a:normAutofit fontScale="85000" lnSpcReduction="20000"/>
          </a:bodyPr>
          <a:lstStyle/>
          <a:p>
            <a:r>
              <a:rPr lang="en-US" b="1" dirty="0" smtClean="0">
                <a:solidFill>
                  <a:schemeClr val="tx1"/>
                </a:solidFill>
              </a:rPr>
              <a:t>Allan Capron Houser</a:t>
            </a:r>
            <a:r>
              <a:rPr lang="en-US" dirty="0" smtClean="0">
                <a:solidFill>
                  <a:schemeClr val="tx1"/>
                </a:solidFill>
              </a:rPr>
              <a:t> or </a:t>
            </a:r>
            <a:r>
              <a:rPr lang="en-US" b="1" dirty="0" err="1" smtClean="0">
                <a:solidFill>
                  <a:schemeClr val="tx1"/>
                </a:solidFill>
              </a:rPr>
              <a:t>Haozous</a:t>
            </a:r>
            <a:r>
              <a:rPr lang="en-US" dirty="0" smtClean="0">
                <a:solidFill>
                  <a:schemeClr val="tx1"/>
                </a:solidFill>
              </a:rPr>
              <a:t> (June 30, 1914—August 22, 1994) a </a:t>
            </a:r>
            <a:r>
              <a:rPr lang="en-US" dirty="0" err="1" smtClean="0">
                <a:solidFill>
                  <a:schemeClr val="tx1"/>
                </a:solidFill>
              </a:rPr>
              <a:t>Chiricahua</a:t>
            </a:r>
            <a:r>
              <a:rPr lang="en-US" dirty="0" smtClean="0">
                <a:solidFill>
                  <a:schemeClr val="tx1"/>
                </a:solidFill>
              </a:rPr>
              <a:t> Apache sculptor, painter and book illustrator born in Oklahoma. He was one of the most renowned Native American painters and Modernist sculptors of the 20th century</a:t>
            </a:r>
            <a:r>
              <a:rPr lang="en-US" dirty="0" smtClean="0"/>
              <a:t>.</a:t>
            </a:r>
            <a:endParaRPr lang="en-US" dirty="0"/>
          </a:p>
        </p:txBody>
      </p:sp>
      <p:pic>
        <p:nvPicPr>
          <p:cNvPr id="5" name="Content Placeholder 4" descr="Houser-ApacheHerdsman.jpg"/>
          <p:cNvPicPr>
            <a:picLocks noGrp="1" noChangeAspect="1"/>
          </p:cNvPicPr>
          <p:nvPr>
            <p:ph sz="quarter" idx="1"/>
          </p:nvPr>
        </p:nvPicPr>
        <p:blipFill>
          <a:blip r:embed="rId2" cstate="print"/>
          <a:stretch>
            <a:fillRect/>
          </a:stretch>
        </p:blipFill>
        <p:spPr>
          <a:xfrm>
            <a:off x="2667000" y="2057400"/>
            <a:ext cx="5715000" cy="40386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William </a:t>
            </a:r>
            <a:r>
              <a:rPr lang="en-US" dirty="0" err="1" smtClean="0"/>
              <a:t>Lumpkins</a:t>
            </a:r>
            <a:endParaRPr lang="en-US" dirty="0"/>
          </a:p>
        </p:txBody>
      </p:sp>
      <p:sp>
        <p:nvSpPr>
          <p:cNvPr id="3" name="Text Placeholder 2"/>
          <p:cNvSpPr>
            <a:spLocks noGrp="1"/>
          </p:cNvSpPr>
          <p:nvPr>
            <p:ph type="body" idx="2"/>
          </p:nvPr>
        </p:nvSpPr>
        <p:spPr/>
        <p:txBody>
          <a:bodyPr>
            <a:normAutofit fontScale="92500" lnSpcReduction="20000"/>
          </a:bodyPr>
          <a:lstStyle/>
          <a:p>
            <a:r>
              <a:rPr lang="en-US" b="1" dirty="0" smtClean="0">
                <a:solidFill>
                  <a:schemeClr val="tx1"/>
                </a:solidFill>
              </a:rPr>
              <a:t>William </a:t>
            </a:r>
            <a:r>
              <a:rPr lang="en-US" b="1" dirty="0" err="1" smtClean="0">
                <a:solidFill>
                  <a:schemeClr val="tx1"/>
                </a:solidFill>
              </a:rPr>
              <a:t>Lumpkins</a:t>
            </a:r>
            <a:r>
              <a:rPr lang="en-US" dirty="0" smtClean="0">
                <a:solidFill>
                  <a:schemeClr val="tx1"/>
                </a:solidFill>
              </a:rPr>
              <a:t> was born on the Rabbit Ears Ranch in Clayton, New Mexico. His early education came from a tutor who instilled a lasting interest in Zen Buddhism in the young artist.</a:t>
            </a:r>
            <a:endParaRPr lang="en-US" dirty="0">
              <a:solidFill>
                <a:schemeClr val="tx1"/>
              </a:solidFill>
            </a:endParaRPr>
          </a:p>
        </p:txBody>
      </p:sp>
      <p:pic>
        <p:nvPicPr>
          <p:cNvPr id="5" name="Content Placeholder 4" descr="Lumpkins-Spanish.jpg"/>
          <p:cNvPicPr>
            <a:picLocks noGrp="1" noChangeAspect="1"/>
          </p:cNvPicPr>
          <p:nvPr>
            <p:ph sz="quarter" idx="1"/>
          </p:nvPr>
        </p:nvPicPr>
        <p:blipFill>
          <a:blip r:embed="rId2" cstate="print"/>
          <a:stretch>
            <a:fillRect/>
          </a:stretch>
        </p:blipFill>
        <p:spPr>
          <a:xfrm>
            <a:off x="2705100" y="2052637"/>
            <a:ext cx="5715000" cy="3819525"/>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Maria Martinez</a:t>
            </a:r>
            <a:endParaRPr lang="en-US" dirty="0"/>
          </a:p>
        </p:txBody>
      </p:sp>
      <p:sp>
        <p:nvSpPr>
          <p:cNvPr id="3" name="Text Placeholder 2"/>
          <p:cNvSpPr>
            <a:spLocks noGrp="1"/>
          </p:cNvSpPr>
          <p:nvPr>
            <p:ph type="body" idx="2"/>
          </p:nvPr>
        </p:nvSpPr>
        <p:spPr/>
        <p:txBody>
          <a:bodyPr>
            <a:normAutofit/>
          </a:bodyPr>
          <a:lstStyle/>
          <a:p>
            <a:r>
              <a:rPr lang="en-US" sz="1600" b="1" dirty="0" smtClean="0">
                <a:solidFill>
                  <a:schemeClr val="tx1"/>
                </a:solidFill>
              </a:rPr>
              <a:t>Maria Montoya Martinez</a:t>
            </a:r>
            <a:r>
              <a:rPr lang="en-US" sz="1600" dirty="0" smtClean="0">
                <a:solidFill>
                  <a:schemeClr val="tx1"/>
                </a:solidFill>
              </a:rPr>
              <a:t> (1887, San Ildefonso Pueblo, New Mexico – July 20, 1980, San Ildefonso Pueblo) was a Native American artist who created </a:t>
            </a:r>
            <a:r>
              <a:rPr lang="en-US" sz="1600" dirty="0" smtClean="0">
                <a:solidFill>
                  <a:schemeClr val="tx1"/>
                </a:solidFill>
              </a:rPr>
              <a:t>internationally </a:t>
            </a:r>
            <a:r>
              <a:rPr lang="en-US" sz="1600" dirty="0" smtClean="0">
                <a:solidFill>
                  <a:schemeClr val="tx1"/>
                </a:solidFill>
              </a:rPr>
              <a:t>known pottery</a:t>
            </a:r>
            <a:endParaRPr lang="en-US" sz="1600" dirty="0">
              <a:solidFill>
                <a:schemeClr val="tx1"/>
              </a:solidFill>
            </a:endParaRPr>
          </a:p>
        </p:txBody>
      </p:sp>
      <p:pic>
        <p:nvPicPr>
          <p:cNvPr id="5" name="Content Placeholder 4" descr="Davis-JulianAndMaria.jpg"/>
          <p:cNvPicPr>
            <a:picLocks noGrp="1" noChangeAspect="1"/>
          </p:cNvPicPr>
          <p:nvPr>
            <p:ph sz="quarter" idx="1"/>
          </p:nvPr>
        </p:nvPicPr>
        <p:blipFill>
          <a:blip r:embed="rId2" cstate="print"/>
          <a:stretch>
            <a:fillRect/>
          </a:stretch>
        </p:blipFill>
        <p:spPr>
          <a:xfrm>
            <a:off x="2782977" y="1752600"/>
            <a:ext cx="5559245" cy="44196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 </a:t>
            </a:r>
            <a:r>
              <a:rPr lang="en-US" dirty="0" err="1" smtClean="0"/>
              <a:t>Chalee</a:t>
            </a:r>
            <a:endParaRPr lang="en-US" dirty="0"/>
          </a:p>
        </p:txBody>
      </p:sp>
      <p:sp>
        <p:nvSpPr>
          <p:cNvPr id="3" name="Text Placeholder 2"/>
          <p:cNvSpPr>
            <a:spLocks noGrp="1"/>
          </p:cNvSpPr>
          <p:nvPr>
            <p:ph type="body" idx="2"/>
          </p:nvPr>
        </p:nvSpPr>
        <p:spPr/>
        <p:txBody>
          <a:bodyPr>
            <a:noAutofit/>
          </a:bodyPr>
          <a:lstStyle/>
          <a:p>
            <a:r>
              <a:rPr lang="en-US" sz="1600" dirty="0" smtClean="0">
                <a:solidFill>
                  <a:schemeClr val="tx1"/>
                </a:solidFill>
              </a:rPr>
              <a:t>Pop </a:t>
            </a:r>
            <a:r>
              <a:rPr lang="en-US" sz="1600" dirty="0" err="1" smtClean="0">
                <a:solidFill>
                  <a:schemeClr val="tx1"/>
                </a:solidFill>
              </a:rPr>
              <a:t>Chalee</a:t>
            </a:r>
            <a:r>
              <a:rPr lang="en-US" sz="1600" dirty="0" smtClean="0">
                <a:solidFill>
                  <a:schemeClr val="tx1"/>
                </a:solidFill>
              </a:rPr>
              <a:t> was born </a:t>
            </a:r>
            <a:r>
              <a:rPr lang="en-US" sz="1600" dirty="0" err="1" smtClean="0">
                <a:solidFill>
                  <a:schemeClr val="tx1"/>
                </a:solidFill>
              </a:rPr>
              <a:t>Merina</a:t>
            </a:r>
            <a:r>
              <a:rPr lang="en-US" sz="1600" dirty="0" smtClean="0">
                <a:solidFill>
                  <a:schemeClr val="tx1"/>
                </a:solidFill>
              </a:rPr>
              <a:t> Lujan on March 20, 1906 in Castle Gate, Utah. Her father, Joseph Cruz Lujan was from Taos and her mother </a:t>
            </a:r>
            <a:r>
              <a:rPr lang="en-US" sz="1600" dirty="0" err="1" smtClean="0">
                <a:solidFill>
                  <a:schemeClr val="tx1"/>
                </a:solidFill>
              </a:rPr>
              <a:t>Merea</a:t>
            </a:r>
            <a:r>
              <a:rPr lang="en-US" sz="1600" dirty="0" smtClean="0">
                <a:solidFill>
                  <a:schemeClr val="tx1"/>
                </a:solidFill>
              </a:rPr>
              <a:t> </a:t>
            </a:r>
            <a:r>
              <a:rPr lang="en-US" sz="1600" dirty="0" err="1" smtClean="0">
                <a:solidFill>
                  <a:schemeClr val="tx1"/>
                </a:solidFill>
              </a:rPr>
              <a:t>Margherete</a:t>
            </a:r>
            <a:r>
              <a:rPr lang="en-US" sz="1600" dirty="0" smtClean="0">
                <a:solidFill>
                  <a:schemeClr val="tx1"/>
                </a:solidFill>
              </a:rPr>
              <a:t> </a:t>
            </a:r>
            <a:r>
              <a:rPr lang="en-US" sz="1600" dirty="0" err="1" smtClean="0">
                <a:solidFill>
                  <a:schemeClr val="tx1"/>
                </a:solidFill>
              </a:rPr>
              <a:t>Luenberger</a:t>
            </a:r>
            <a:r>
              <a:rPr lang="en-US" sz="1600" dirty="0" smtClean="0">
                <a:solidFill>
                  <a:schemeClr val="tx1"/>
                </a:solidFill>
              </a:rPr>
              <a:t>, was predominately Swiss</a:t>
            </a:r>
            <a:endParaRPr lang="en-US" sz="1600" dirty="0">
              <a:solidFill>
                <a:schemeClr val="tx1"/>
              </a:solidFill>
            </a:endParaRPr>
          </a:p>
        </p:txBody>
      </p:sp>
      <p:pic>
        <p:nvPicPr>
          <p:cNvPr id="5" name="Content Placeholder 4" descr="pop_cha1.jpg"/>
          <p:cNvPicPr>
            <a:picLocks noGrp="1" noChangeAspect="1"/>
          </p:cNvPicPr>
          <p:nvPr>
            <p:ph sz="quarter" idx="1"/>
          </p:nvPr>
        </p:nvPicPr>
        <p:blipFill>
          <a:blip r:embed="rId2" cstate="print"/>
          <a:stretch>
            <a:fillRect/>
          </a:stretch>
        </p:blipFill>
        <p:spPr>
          <a:xfrm>
            <a:off x="2489200" y="1816100"/>
            <a:ext cx="6146800" cy="4292600"/>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79</TotalTime>
  <Words>920</Words>
  <Application>Microsoft Office PowerPoint</Application>
  <PresentationFormat>On-screen Show (4:3)</PresentationFormat>
  <Paragraphs>56</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Median</vt:lpstr>
      <vt:lpstr>New Deal Art in New Mexico</vt:lpstr>
      <vt:lpstr>New Deal Art</vt:lpstr>
      <vt:lpstr>New Deal Art</vt:lpstr>
      <vt:lpstr>New Deal Art</vt:lpstr>
      <vt:lpstr>Pablita Velarde</vt:lpstr>
      <vt:lpstr>Allan Houser</vt:lpstr>
      <vt:lpstr>William Lumpkins</vt:lpstr>
      <vt:lpstr>Maria Martinez</vt:lpstr>
      <vt:lpstr>Pop Chalee</vt:lpstr>
      <vt:lpstr>Will Shuster</vt:lpstr>
      <vt:lpstr>Ila McAfee</vt:lpstr>
      <vt:lpstr>Gene Kloss</vt:lpstr>
      <vt:lpstr>Raymond Jonson</vt:lpstr>
      <vt:lpstr>Patrocino Barela</vt:lpstr>
      <vt:lpstr>Gerald Cassidy</vt:lpstr>
      <vt:lpstr>Lloyd Moylan</vt:lpstr>
      <vt:lpstr>William Penhallow Henderson</vt:lpstr>
      <vt:lpstr>Bill Warder</vt:lpstr>
      <vt:lpstr>Theodore Van Soelen</vt:lpstr>
      <vt:lpstr>J. Ward Lockwood</vt:lpstr>
      <vt:lpstr>Eliseo Rodriquez</vt:lpstr>
      <vt:lpstr>Fremont Ellis</vt:lpstr>
      <vt:lpstr>Compare William Lumpkins paintings</vt:lpstr>
      <vt:lpstr>Credits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Deal Art in New Mexico</dc:title>
  <dc:creator>Scott</dc:creator>
  <cp:lastModifiedBy>shauenstein</cp:lastModifiedBy>
  <cp:revision>11</cp:revision>
  <dcterms:created xsi:type="dcterms:W3CDTF">2013-03-07T00:19:26Z</dcterms:created>
  <dcterms:modified xsi:type="dcterms:W3CDTF">2013-03-07T14:43:03Z</dcterms:modified>
</cp:coreProperties>
</file>