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1"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027C034-598B-9646-8A92-22A660E5C902}"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DB285-9606-F049-ADAA-E2DE55AAF66C}" type="slidenum">
              <a:rPr lang="en-US" smtClean="0"/>
              <a:pPr/>
              <a:t>‹#›</a:t>
            </a:fld>
            <a:endParaRPr lang="en-US"/>
          </a:p>
        </p:txBody>
      </p:sp>
    </p:spTree>
    <p:extLst>
      <p:ext uri="{BB962C8B-B14F-4D97-AF65-F5344CB8AC3E}">
        <p14:creationId xmlns:p14="http://schemas.microsoft.com/office/powerpoint/2010/main" xmlns="" val="271779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27C034-598B-9646-8A92-22A660E5C902}"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DB285-9606-F049-ADAA-E2DE55AAF66C}" type="slidenum">
              <a:rPr lang="en-US" smtClean="0"/>
              <a:pPr/>
              <a:t>‹#›</a:t>
            </a:fld>
            <a:endParaRPr lang="en-US"/>
          </a:p>
        </p:txBody>
      </p:sp>
    </p:spTree>
    <p:extLst>
      <p:ext uri="{BB962C8B-B14F-4D97-AF65-F5344CB8AC3E}">
        <p14:creationId xmlns:p14="http://schemas.microsoft.com/office/powerpoint/2010/main" xmlns="" val="2773899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27C034-598B-9646-8A92-22A660E5C902}"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DB285-9606-F049-ADAA-E2DE55AAF66C}" type="slidenum">
              <a:rPr lang="en-US" smtClean="0"/>
              <a:pPr/>
              <a:t>‹#›</a:t>
            </a:fld>
            <a:endParaRPr lang="en-US"/>
          </a:p>
        </p:txBody>
      </p:sp>
    </p:spTree>
    <p:extLst>
      <p:ext uri="{BB962C8B-B14F-4D97-AF65-F5344CB8AC3E}">
        <p14:creationId xmlns:p14="http://schemas.microsoft.com/office/powerpoint/2010/main" xmlns="" val="2847658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27C034-598B-9646-8A92-22A660E5C902}"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DB285-9606-F049-ADAA-E2DE55AAF66C}" type="slidenum">
              <a:rPr lang="en-US" smtClean="0"/>
              <a:pPr/>
              <a:t>‹#›</a:t>
            </a:fld>
            <a:endParaRPr lang="en-US"/>
          </a:p>
        </p:txBody>
      </p:sp>
    </p:spTree>
    <p:extLst>
      <p:ext uri="{BB962C8B-B14F-4D97-AF65-F5344CB8AC3E}">
        <p14:creationId xmlns:p14="http://schemas.microsoft.com/office/powerpoint/2010/main" xmlns="" val="196324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027C034-598B-9646-8A92-22A660E5C902}"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DB285-9606-F049-ADAA-E2DE55AAF66C}" type="slidenum">
              <a:rPr lang="en-US" smtClean="0"/>
              <a:pPr/>
              <a:t>‹#›</a:t>
            </a:fld>
            <a:endParaRPr lang="en-US"/>
          </a:p>
        </p:txBody>
      </p:sp>
    </p:spTree>
    <p:extLst>
      <p:ext uri="{BB962C8B-B14F-4D97-AF65-F5344CB8AC3E}">
        <p14:creationId xmlns:p14="http://schemas.microsoft.com/office/powerpoint/2010/main" xmlns="" val="954830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027C034-598B-9646-8A92-22A660E5C902}"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2DB285-9606-F049-ADAA-E2DE55AAF66C}" type="slidenum">
              <a:rPr lang="en-US" smtClean="0"/>
              <a:pPr/>
              <a:t>‹#›</a:t>
            </a:fld>
            <a:endParaRPr lang="en-US"/>
          </a:p>
        </p:txBody>
      </p:sp>
    </p:spTree>
    <p:extLst>
      <p:ext uri="{BB962C8B-B14F-4D97-AF65-F5344CB8AC3E}">
        <p14:creationId xmlns:p14="http://schemas.microsoft.com/office/powerpoint/2010/main" xmlns="" val="4260947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027C034-598B-9646-8A92-22A660E5C902}" type="datetimeFigureOut">
              <a:rPr lang="en-US" smtClean="0"/>
              <a:pPr/>
              <a:t>3/8/2013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2DB285-9606-F049-ADAA-E2DE55AAF66C}" type="slidenum">
              <a:rPr lang="en-US" smtClean="0"/>
              <a:pPr/>
              <a:t>‹#›</a:t>
            </a:fld>
            <a:endParaRPr lang="en-US"/>
          </a:p>
        </p:txBody>
      </p:sp>
    </p:spTree>
    <p:extLst>
      <p:ext uri="{BB962C8B-B14F-4D97-AF65-F5344CB8AC3E}">
        <p14:creationId xmlns:p14="http://schemas.microsoft.com/office/powerpoint/2010/main" xmlns="" val="1997561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027C034-598B-9646-8A92-22A660E5C902}" type="datetimeFigureOut">
              <a:rPr lang="en-US" smtClean="0"/>
              <a:pPr/>
              <a:t>3/8/2013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2DB285-9606-F049-ADAA-E2DE55AAF66C}" type="slidenum">
              <a:rPr lang="en-US" smtClean="0"/>
              <a:pPr/>
              <a:t>‹#›</a:t>
            </a:fld>
            <a:endParaRPr lang="en-US"/>
          </a:p>
        </p:txBody>
      </p:sp>
    </p:spTree>
    <p:extLst>
      <p:ext uri="{BB962C8B-B14F-4D97-AF65-F5344CB8AC3E}">
        <p14:creationId xmlns:p14="http://schemas.microsoft.com/office/powerpoint/2010/main" xmlns="" val="3319502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27C034-598B-9646-8A92-22A660E5C902}" type="datetimeFigureOut">
              <a:rPr lang="en-US" smtClean="0"/>
              <a:pPr/>
              <a:t>3/8/2013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2DB285-9606-F049-ADAA-E2DE55AAF66C}" type="slidenum">
              <a:rPr lang="en-US" smtClean="0"/>
              <a:pPr/>
              <a:t>‹#›</a:t>
            </a:fld>
            <a:endParaRPr lang="en-US"/>
          </a:p>
        </p:txBody>
      </p:sp>
    </p:spTree>
    <p:extLst>
      <p:ext uri="{BB962C8B-B14F-4D97-AF65-F5344CB8AC3E}">
        <p14:creationId xmlns:p14="http://schemas.microsoft.com/office/powerpoint/2010/main" xmlns="" val="1355357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27C034-598B-9646-8A92-22A660E5C902}"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2DB285-9606-F049-ADAA-E2DE55AAF66C}" type="slidenum">
              <a:rPr lang="en-US" smtClean="0"/>
              <a:pPr/>
              <a:t>‹#›</a:t>
            </a:fld>
            <a:endParaRPr lang="en-US"/>
          </a:p>
        </p:txBody>
      </p:sp>
    </p:spTree>
    <p:extLst>
      <p:ext uri="{BB962C8B-B14F-4D97-AF65-F5344CB8AC3E}">
        <p14:creationId xmlns:p14="http://schemas.microsoft.com/office/powerpoint/2010/main" xmlns="" val="3897135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27C034-598B-9646-8A92-22A660E5C902}"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2DB285-9606-F049-ADAA-E2DE55AAF66C}" type="slidenum">
              <a:rPr lang="en-US" smtClean="0"/>
              <a:pPr/>
              <a:t>‹#›</a:t>
            </a:fld>
            <a:endParaRPr lang="en-US"/>
          </a:p>
        </p:txBody>
      </p:sp>
    </p:spTree>
    <p:extLst>
      <p:ext uri="{BB962C8B-B14F-4D97-AF65-F5344CB8AC3E}">
        <p14:creationId xmlns:p14="http://schemas.microsoft.com/office/powerpoint/2010/main" xmlns="" val="999384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27C034-598B-9646-8A92-22A660E5C902}" type="datetimeFigureOut">
              <a:rPr lang="en-US" smtClean="0"/>
              <a:pPr/>
              <a:t>3/8/2013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2DB285-9606-F049-ADAA-E2DE55AAF66C}" type="slidenum">
              <a:rPr lang="en-US" smtClean="0"/>
              <a:pPr/>
              <a:t>‹#›</a:t>
            </a:fld>
            <a:endParaRPr lang="en-US"/>
          </a:p>
        </p:txBody>
      </p:sp>
    </p:spTree>
    <p:extLst>
      <p:ext uri="{BB962C8B-B14F-4D97-AF65-F5344CB8AC3E}">
        <p14:creationId xmlns:p14="http://schemas.microsoft.com/office/powerpoint/2010/main" xmlns="" val="409520356"/>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dirty="0" smtClean="0">
                <a:latin typeface="Apple Chancery"/>
                <a:cs typeface="Apple Chancery"/>
              </a:rPr>
              <a:t>Mario Vargas </a:t>
            </a:r>
            <a:r>
              <a:rPr lang="en-US" sz="5400" dirty="0" err="1" smtClean="0">
                <a:latin typeface="Apple Chancery"/>
                <a:cs typeface="Apple Chancery"/>
              </a:rPr>
              <a:t>Llosa</a:t>
            </a:r>
            <a:endParaRPr lang="en-US" sz="5400" dirty="0">
              <a:latin typeface="Apple Chancery"/>
              <a:cs typeface="Apple Chancery"/>
            </a:endParaRPr>
          </a:p>
        </p:txBody>
      </p:sp>
      <p:sp>
        <p:nvSpPr>
          <p:cNvPr id="3" name="Subtitle 2"/>
          <p:cNvSpPr>
            <a:spLocks noGrp="1"/>
          </p:cNvSpPr>
          <p:nvPr>
            <p:ph type="subTitle" idx="1"/>
          </p:nvPr>
        </p:nvSpPr>
        <p:spPr/>
        <p:txBody>
          <a:bodyPr>
            <a:normAutofit/>
          </a:bodyPr>
          <a:lstStyle/>
          <a:p>
            <a:r>
              <a:rPr lang="en-US" sz="4000" dirty="0" smtClean="0">
                <a:latin typeface="Arial Narrow"/>
                <a:cs typeface="Arial Narrow"/>
              </a:rPr>
              <a:t>Politician, writer, journalist, essayist.</a:t>
            </a:r>
            <a:endParaRPr lang="en-US" sz="4000" dirty="0">
              <a:latin typeface="Arial Narrow"/>
              <a:cs typeface="Arial Narrow"/>
            </a:endParaRPr>
          </a:p>
        </p:txBody>
      </p:sp>
    </p:spTree>
    <p:extLst>
      <p:ext uri="{BB962C8B-B14F-4D97-AF65-F5344CB8AC3E}">
        <p14:creationId xmlns:p14="http://schemas.microsoft.com/office/powerpoint/2010/main" xmlns="" val="40735468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vargas_llosa_postcard.jpg"/>
          <p:cNvPicPr>
            <a:picLocks noGrp="1" noChangeAspect="1"/>
          </p:cNvPicPr>
          <p:nvPr>
            <p:ph idx="1"/>
          </p:nvPr>
        </p:nvPicPr>
        <p:blipFill>
          <a:blip r:embed="rId2">
            <a:extLst>
              <a:ext uri="{28A0092B-C50C-407E-A947-70E740481C1C}">
                <a14:useLocalDpi xmlns:a14="http://schemas.microsoft.com/office/drawing/2010/main" xmlns="" val="0"/>
              </a:ext>
            </a:extLst>
          </a:blip>
          <a:srcRect t="21794" b="21794"/>
          <a:stretch>
            <a:fillRect/>
          </a:stretch>
        </p:blipFill>
        <p:spPr>
          <a:xfrm>
            <a:off x="457200" y="0"/>
            <a:ext cx="8229600" cy="6565900"/>
          </a:xfrm>
        </p:spPr>
      </p:pic>
    </p:spTree>
    <p:extLst>
      <p:ext uri="{BB962C8B-B14F-4D97-AF65-F5344CB8AC3E}">
        <p14:creationId xmlns:p14="http://schemas.microsoft.com/office/powerpoint/2010/main" xmlns="" val="2464066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pple Chancery"/>
                <a:cs typeface="Apple Chancery"/>
              </a:rPr>
              <a:t>Biographical information</a:t>
            </a:r>
            <a:endParaRPr lang="en-US" dirty="0">
              <a:latin typeface="Apple Chancery"/>
              <a:cs typeface="Apple Chancery"/>
            </a:endParaRPr>
          </a:p>
        </p:txBody>
      </p:sp>
      <p:sp>
        <p:nvSpPr>
          <p:cNvPr id="3" name="Content Placeholder 2"/>
          <p:cNvSpPr>
            <a:spLocks noGrp="1"/>
          </p:cNvSpPr>
          <p:nvPr>
            <p:ph idx="1"/>
          </p:nvPr>
        </p:nvSpPr>
        <p:spPr/>
        <p:txBody>
          <a:bodyPr>
            <a:normAutofit fontScale="77500" lnSpcReduction="20000"/>
          </a:bodyPr>
          <a:lstStyle/>
          <a:p>
            <a:pPr>
              <a:lnSpc>
                <a:spcPct val="130000"/>
              </a:lnSpc>
            </a:pPr>
            <a:r>
              <a:rPr lang="en-US" sz="3400" dirty="0" smtClean="0">
                <a:latin typeface="Arial Narrow"/>
                <a:cs typeface="Arial Narrow"/>
              </a:rPr>
              <a:t>Mario Vargas </a:t>
            </a:r>
            <a:r>
              <a:rPr lang="en-US" sz="3400" dirty="0" err="1" smtClean="0">
                <a:latin typeface="Arial Narrow"/>
                <a:cs typeface="Arial Narrow"/>
              </a:rPr>
              <a:t>Llosa</a:t>
            </a:r>
            <a:r>
              <a:rPr lang="en-US" sz="3400" dirty="0" smtClean="0">
                <a:latin typeface="Arial Narrow"/>
                <a:cs typeface="Arial Narrow"/>
              </a:rPr>
              <a:t> was born in a middle-class family on March 28, 1936.</a:t>
            </a:r>
          </a:p>
          <a:p>
            <a:pPr>
              <a:lnSpc>
                <a:spcPct val="130000"/>
              </a:lnSpc>
            </a:pPr>
            <a:r>
              <a:rPr lang="en-US" sz="3400" dirty="0" smtClean="0">
                <a:latin typeface="Arial Narrow"/>
                <a:cs typeface="Arial Narrow"/>
              </a:rPr>
              <a:t>He won his Nobel </a:t>
            </a:r>
            <a:r>
              <a:rPr lang="en-US" sz="3400" dirty="0">
                <a:latin typeface="Arial Narrow"/>
                <a:cs typeface="Arial Narrow"/>
              </a:rPr>
              <a:t>P</a:t>
            </a:r>
            <a:r>
              <a:rPr lang="en-US" sz="3400" dirty="0" smtClean="0">
                <a:latin typeface="Arial Narrow"/>
                <a:cs typeface="Arial Narrow"/>
              </a:rPr>
              <a:t>rize in 2010 for his “Cartography of structures of power and his trenchant images of the individuals resistance, revolt, and defeat”.</a:t>
            </a:r>
          </a:p>
          <a:p>
            <a:pPr>
              <a:lnSpc>
                <a:spcPct val="130000"/>
              </a:lnSpc>
            </a:pPr>
            <a:r>
              <a:rPr lang="en-US" sz="3400" dirty="0" smtClean="0">
                <a:latin typeface="Arial Narrow"/>
                <a:cs typeface="Arial Narrow"/>
              </a:rPr>
              <a:t>He was one </a:t>
            </a:r>
            <a:r>
              <a:rPr lang="en-US" sz="3400" dirty="0">
                <a:latin typeface="Arial Narrow"/>
                <a:cs typeface="Arial Narrow"/>
              </a:rPr>
              <a:t>of the leading writers of his generation.</a:t>
            </a:r>
          </a:p>
          <a:p>
            <a:pPr>
              <a:lnSpc>
                <a:spcPct val="130000"/>
              </a:lnSpc>
            </a:pPr>
            <a:r>
              <a:rPr lang="en-US" sz="3400" dirty="0">
                <a:latin typeface="Arial Narrow"/>
                <a:cs typeface="Arial Narrow"/>
              </a:rPr>
              <a:t>Some critics consider him to have a larger international impact and world wide audience than any other writer of the Latin American Boom.</a:t>
            </a:r>
          </a:p>
          <a:p>
            <a:endParaRPr lang="en-US" dirty="0" smtClean="0"/>
          </a:p>
          <a:p>
            <a:endParaRPr lang="en-US" dirty="0"/>
          </a:p>
        </p:txBody>
      </p:sp>
    </p:spTree>
    <p:extLst>
      <p:ext uri="{BB962C8B-B14F-4D97-AF65-F5344CB8AC3E}">
        <p14:creationId xmlns:p14="http://schemas.microsoft.com/office/powerpoint/2010/main" xmlns="" val="207205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smtClean="0">
                <a:latin typeface="Apple Chancery"/>
                <a:cs typeface="Apple Chancery"/>
              </a:rPr>
              <a:t>Mario Vargas </a:t>
            </a:r>
            <a:r>
              <a:rPr lang="en-US" sz="4800" dirty="0" err="1" smtClean="0">
                <a:latin typeface="Apple Chancery"/>
                <a:cs typeface="Apple Chancery"/>
              </a:rPr>
              <a:t>Llosa’s</a:t>
            </a:r>
            <a:r>
              <a:rPr lang="en-US" sz="4800" dirty="0" smtClean="0">
                <a:latin typeface="Apple Chancery"/>
                <a:cs typeface="Apple Chancery"/>
              </a:rPr>
              <a:t> Nobel Prize speech</a:t>
            </a:r>
            <a:endParaRPr lang="en-US" sz="4800" dirty="0">
              <a:latin typeface="Apple Chancery"/>
              <a:cs typeface="Apple Chancery"/>
            </a:endParaRPr>
          </a:p>
        </p:txBody>
      </p:sp>
      <p:sp>
        <p:nvSpPr>
          <p:cNvPr id="3" name="Content Placeholder 2"/>
          <p:cNvSpPr>
            <a:spLocks noGrp="1"/>
          </p:cNvSpPr>
          <p:nvPr>
            <p:ph idx="1"/>
          </p:nvPr>
        </p:nvSpPr>
        <p:spPr>
          <a:xfrm>
            <a:off x="457200" y="1853143"/>
            <a:ext cx="8229600" cy="4525963"/>
          </a:xfrm>
        </p:spPr>
        <p:txBody>
          <a:bodyPr>
            <a:normAutofit fontScale="92500"/>
          </a:bodyPr>
          <a:lstStyle/>
          <a:p>
            <a:pPr>
              <a:lnSpc>
                <a:spcPct val="110000"/>
              </a:lnSpc>
            </a:pPr>
            <a:r>
              <a:rPr lang="en-US" dirty="0" smtClean="0">
                <a:latin typeface="Arial Narrow"/>
                <a:cs typeface="Arial Narrow"/>
              </a:rPr>
              <a:t>“At times I wondered whether writing was a solipsistic luxury in countries like mine.” </a:t>
            </a:r>
          </a:p>
          <a:p>
            <a:pPr>
              <a:lnSpc>
                <a:spcPct val="110000"/>
              </a:lnSpc>
            </a:pPr>
            <a:endParaRPr lang="en-US" dirty="0">
              <a:latin typeface="Arial Narrow"/>
              <a:cs typeface="Arial Narrow"/>
            </a:endParaRPr>
          </a:p>
          <a:p>
            <a:pPr>
              <a:lnSpc>
                <a:spcPct val="110000"/>
              </a:lnSpc>
            </a:pPr>
            <a:r>
              <a:rPr lang="en-US" dirty="0" smtClean="0">
                <a:latin typeface="Arial Narrow"/>
                <a:cs typeface="Arial Narrow"/>
              </a:rPr>
              <a:t>“</a:t>
            </a:r>
            <a:r>
              <a:rPr lang="en-US" dirty="0">
                <a:latin typeface="Arial Narrow"/>
                <a:cs typeface="Arial Narrow"/>
              </a:rPr>
              <a:t>Since every period has its horrors, ours is the age of fanatics, of suicide terrorists, an ancient species convinced that by killing they earn heaven, that the blood of innocents washes away collective affronts, corrects injustices, and imposes truth on false beliefs</a:t>
            </a:r>
            <a:r>
              <a:rPr lang="en-US" dirty="0" smtClean="0">
                <a:latin typeface="Arial Narrow"/>
                <a:cs typeface="Arial Narrow"/>
              </a:rPr>
              <a:t>.”</a:t>
            </a:r>
            <a:endParaRPr lang="en-US" dirty="0">
              <a:latin typeface="Arial Narrow"/>
              <a:cs typeface="Arial Narrow"/>
            </a:endParaRPr>
          </a:p>
        </p:txBody>
      </p:sp>
    </p:spTree>
    <p:extLst>
      <p:ext uri="{BB962C8B-B14F-4D97-AF65-F5344CB8AC3E}">
        <p14:creationId xmlns:p14="http://schemas.microsoft.com/office/powerpoint/2010/main" xmlns="" val="3156462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smtClean="0">
                <a:latin typeface="Apple Chancery"/>
                <a:cs typeface="Apple Chancery"/>
              </a:rPr>
              <a:t>Five Novels of Literary Contributions from </a:t>
            </a:r>
            <a:r>
              <a:rPr lang="en-US" sz="4800" dirty="0" err="1" smtClean="0">
                <a:latin typeface="Apple Chancery"/>
                <a:cs typeface="Apple Chancery"/>
              </a:rPr>
              <a:t>Llosa</a:t>
            </a:r>
            <a:endParaRPr lang="en-US" sz="4800" dirty="0">
              <a:latin typeface="Apple Chancery"/>
              <a:cs typeface="Apple Chancery"/>
            </a:endParaRPr>
          </a:p>
        </p:txBody>
      </p:sp>
      <p:sp>
        <p:nvSpPr>
          <p:cNvPr id="3" name="Content Placeholder 2"/>
          <p:cNvSpPr>
            <a:spLocks noGrp="1"/>
          </p:cNvSpPr>
          <p:nvPr>
            <p:ph idx="1"/>
          </p:nvPr>
        </p:nvSpPr>
        <p:spPr/>
        <p:txBody>
          <a:bodyPr/>
          <a:lstStyle/>
          <a:p>
            <a:pPr>
              <a:lnSpc>
                <a:spcPct val="140000"/>
              </a:lnSpc>
            </a:pPr>
            <a:r>
              <a:rPr lang="en-US" i="1" dirty="0">
                <a:latin typeface="Arial Narrow"/>
                <a:cs typeface="Arial Narrow"/>
              </a:rPr>
              <a:t>The Time of the Hero</a:t>
            </a:r>
            <a:r>
              <a:rPr lang="en-US" dirty="0">
                <a:latin typeface="Arial Narrow"/>
                <a:cs typeface="Arial Narrow"/>
              </a:rPr>
              <a:t> (1963</a:t>
            </a:r>
            <a:r>
              <a:rPr lang="en-US" dirty="0" smtClean="0">
                <a:latin typeface="Arial Narrow"/>
                <a:cs typeface="Arial Narrow"/>
              </a:rPr>
              <a:t>)</a:t>
            </a:r>
          </a:p>
          <a:p>
            <a:pPr>
              <a:lnSpc>
                <a:spcPct val="140000"/>
              </a:lnSpc>
            </a:pPr>
            <a:r>
              <a:rPr lang="en-US" i="1" dirty="0">
                <a:latin typeface="Arial Narrow"/>
                <a:cs typeface="Arial Narrow"/>
              </a:rPr>
              <a:t>Aunt Julia and the Scriptwriter </a:t>
            </a:r>
            <a:r>
              <a:rPr lang="en-US" dirty="0">
                <a:latin typeface="Arial Narrow"/>
                <a:cs typeface="Arial Narrow"/>
              </a:rPr>
              <a:t>(1977</a:t>
            </a:r>
            <a:r>
              <a:rPr lang="en-US" dirty="0" smtClean="0">
                <a:latin typeface="Arial Narrow"/>
                <a:cs typeface="Arial Narrow"/>
              </a:rPr>
              <a:t>)</a:t>
            </a:r>
          </a:p>
          <a:p>
            <a:pPr>
              <a:lnSpc>
                <a:spcPct val="140000"/>
              </a:lnSpc>
            </a:pPr>
            <a:r>
              <a:rPr lang="en-US" i="1" dirty="0">
                <a:latin typeface="Arial Narrow"/>
                <a:cs typeface="Arial Narrow"/>
              </a:rPr>
              <a:t>The War of the End of the World </a:t>
            </a:r>
            <a:r>
              <a:rPr lang="en-US" dirty="0">
                <a:latin typeface="Arial Narrow"/>
                <a:cs typeface="Arial Narrow"/>
              </a:rPr>
              <a:t>(1981</a:t>
            </a:r>
            <a:r>
              <a:rPr lang="en-US" dirty="0" smtClean="0">
                <a:latin typeface="Arial Narrow"/>
                <a:cs typeface="Arial Narrow"/>
              </a:rPr>
              <a:t>)</a:t>
            </a:r>
          </a:p>
          <a:p>
            <a:pPr>
              <a:lnSpc>
                <a:spcPct val="140000"/>
              </a:lnSpc>
            </a:pPr>
            <a:r>
              <a:rPr lang="en-US" i="1" dirty="0">
                <a:latin typeface="Arial Narrow"/>
                <a:cs typeface="Arial Narrow"/>
              </a:rPr>
              <a:t>The Feast of the Goat </a:t>
            </a:r>
            <a:r>
              <a:rPr lang="en-US" dirty="0">
                <a:latin typeface="Arial Narrow"/>
                <a:cs typeface="Arial Narrow"/>
              </a:rPr>
              <a:t>(2000</a:t>
            </a:r>
            <a:r>
              <a:rPr lang="en-US" dirty="0" smtClean="0">
                <a:latin typeface="Arial Narrow"/>
                <a:cs typeface="Arial Narrow"/>
              </a:rPr>
              <a:t>)</a:t>
            </a:r>
          </a:p>
          <a:p>
            <a:pPr>
              <a:lnSpc>
                <a:spcPct val="140000"/>
              </a:lnSpc>
            </a:pPr>
            <a:r>
              <a:rPr lang="en-US" i="1" dirty="0">
                <a:latin typeface="Arial Narrow"/>
                <a:cs typeface="Arial Narrow"/>
              </a:rPr>
              <a:t>The Bad Girl </a:t>
            </a:r>
            <a:r>
              <a:rPr lang="en-US" dirty="0">
                <a:latin typeface="Arial Narrow"/>
                <a:cs typeface="Arial Narrow"/>
              </a:rPr>
              <a:t>(2006</a:t>
            </a:r>
            <a:r>
              <a:rPr lang="en-US" dirty="0" smtClean="0">
                <a:latin typeface="Arial Narrow"/>
                <a:cs typeface="Arial Narrow"/>
              </a:rPr>
              <a:t>)</a:t>
            </a:r>
          </a:p>
          <a:p>
            <a:endParaRPr lang="en-US" dirty="0" smtClean="0">
              <a:latin typeface="Apple Chancery"/>
              <a:cs typeface="Apple Chancery"/>
            </a:endParaRPr>
          </a:p>
          <a:p>
            <a:endParaRPr lang="en-US" dirty="0"/>
          </a:p>
        </p:txBody>
      </p:sp>
    </p:spTree>
    <p:extLst>
      <p:ext uri="{BB962C8B-B14F-4D97-AF65-F5344CB8AC3E}">
        <p14:creationId xmlns:p14="http://schemas.microsoft.com/office/powerpoint/2010/main" xmlns="" val="38871973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17250</TotalTime>
  <Words>212</Words>
  <Application>Microsoft Office PowerPoint</Application>
  <PresentationFormat>On-screen Show (4:3)</PresentationFormat>
  <Paragraphs>17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Mario Vargas Llosa</vt:lpstr>
      <vt:lpstr>Slide 2</vt:lpstr>
      <vt:lpstr>Biographical information</vt:lpstr>
      <vt:lpstr>Mario Vargas Llosa’s Nobel Prize speech</vt:lpstr>
      <vt:lpstr>Five Novels of Literary Contributions from Llosa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shauenstein</cp:lastModifiedBy>
  <cp:revision>9</cp:revision>
  <dcterms:created xsi:type="dcterms:W3CDTF">2012-11-02T19:24:59Z</dcterms:created>
  <dcterms:modified xsi:type="dcterms:W3CDTF">2013-03-08T21:56:01Z</dcterms:modified>
</cp:coreProperties>
</file>