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054ABF-3948-4802-A52F-31E965D50041}" type="datetimeFigureOut">
              <a:rPr lang="en-US" smtClean="0"/>
              <a:t>10/7/2014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A2A52-3229-44A1-9F35-3CFA61A6F6A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054ABF-3948-4802-A52F-31E965D50041}" type="datetimeFigureOut">
              <a:rPr lang="en-US" smtClean="0"/>
              <a:t>10/7/2014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A2A52-3229-44A1-9F35-3CFA61A6F6A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054ABF-3948-4802-A52F-31E965D50041}" type="datetimeFigureOut">
              <a:rPr lang="en-US" smtClean="0"/>
              <a:t>10/7/2014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A2A52-3229-44A1-9F35-3CFA61A6F6A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054ABF-3948-4802-A52F-31E965D50041}" type="datetimeFigureOut">
              <a:rPr lang="en-US" smtClean="0"/>
              <a:t>10/7/2014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A2A52-3229-44A1-9F35-3CFA61A6F6A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054ABF-3948-4802-A52F-31E965D50041}" type="datetimeFigureOut">
              <a:rPr lang="en-US" smtClean="0"/>
              <a:t>10/7/2014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A2A52-3229-44A1-9F35-3CFA61A6F6A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054ABF-3948-4802-A52F-31E965D50041}" type="datetimeFigureOut">
              <a:rPr lang="en-US" smtClean="0"/>
              <a:t>10/7/2014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A2A52-3229-44A1-9F35-3CFA61A6F6A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054ABF-3948-4802-A52F-31E965D50041}" type="datetimeFigureOut">
              <a:rPr lang="en-US" smtClean="0"/>
              <a:t>10/7/2014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A2A52-3229-44A1-9F35-3CFA61A6F6A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054ABF-3948-4802-A52F-31E965D50041}" type="datetimeFigureOut">
              <a:rPr lang="en-US" smtClean="0"/>
              <a:t>10/7/2014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A2A52-3229-44A1-9F35-3CFA61A6F6A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054ABF-3948-4802-A52F-31E965D50041}" type="datetimeFigureOut">
              <a:rPr lang="en-US" smtClean="0"/>
              <a:t>10/7/2014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A2A52-3229-44A1-9F35-3CFA61A6F6A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054ABF-3948-4802-A52F-31E965D50041}" type="datetimeFigureOut">
              <a:rPr lang="en-US" smtClean="0"/>
              <a:t>10/7/2014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A2A52-3229-44A1-9F35-3CFA61A6F6A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054ABF-3948-4802-A52F-31E965D50041}" type="datetimeFigureOut">
              <a:rPr lang="en-US" smtClean="0"/>
              <a:t>10/7/2014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A2A52-3229-44A1-9F35-3CFA61A6F6A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054ABF-3948-4802-A52F-31E965D50041}" type="datetimeFigureOut">
              <a:rPr lang="en-US" smtClean="0"/>
              <a:t>10/7/2014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6A2A52-3229-44A1-9F35-3CFA61A6F6A5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Essay on </a:t>
            </a:r>
            <a:r>
              <a:rPr lang="en-US" dirty="0" err="1" smtClean="0"/>
              <a:t>Maus</a:t>
            </a:r>
            <a:r>
              <a:rPr lang="en-US" dirty="0" smtClean="0"/>
              <a:t>/Night/Oral History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You will write a 3-5 paragraph essay on </a:t>
            </a:r>
            <a:r>
              <a:rPr lang="en-US" dirty="0" err="1" smtClean="0"/>
              <a:t>Maus</a:t>
            </a:r>
            <a:r>
              <a:rPr lang="en-US" dirty="0" smtClean="0"/>
              <a:t>/Night/Oral History with a focus on the following:</a:t>
            </a:r>
          </a:p>
          <a:p>
            <a:pPr marL="514350" indent="-514350">
              <a:buAutoNum type="arabicPeriod"/>
            </a:pPr>
            <a:r>
              <a:rPr lang="en-US" dirty="0" smtClean="0"/>
              <a:t>MLA format</a:t>
            </a:r>
          </a:p>
          <a:p>
            <a:pPr marL="514350" indent="-514350">
              <a:buAutoNum type="arabicPeriod"/>
            </a:pPr>
            <a:r>
              <a:rPr lang="en-US" dirty="0" smtClean="0"/>
              <a:t>In-text citations/Bibliography</a:t>
            </a:r>
          </a:p>
          <a:p>
            <a:pPr marL="514350" indent="-514350">
              <a:buAutoNum type="arabicPeriod"/>
            </a:pPr>
            <a:r>
              <a:rPr lang="en-US" dirty="0" smtClean="0"/>
              <a:t>Topic sentences/Supporting sentences/Concluding sentences/Transitional devices.</a:t>
            </a:r>
          </a:p>
          <a:p>
            <a:pPr marL="514350" indent="-514350">
              <a:buAutoNum type="arabicPeriod"/>
            </a:pPr>
            <a:r>
              <a:rPr lang="en-US" dirty="0" smtClean="0"/>
              <a:t>Thesis – </a:t>
            </a:r>
            <a:r>
              <a:rPr lang="en-US" b="1" dirty="0" smtClean="0"/>
              <a:t>What is the importance of oral history?</a:t>
            </a:r>
            <a:endParaRPr lang="en-US" b="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mla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676400" y="132572"/>
            <a:ext cx="5410200" cy="6970350"/>
          </a:xfr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MLA 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In the upper left-hand corner of the first page, list your name, your instructor's name, the course, and the date. Again, be sure to use double-spaced text.</a:t>
            </a:r>
          </a:p>
          <a:p>
            <a:r>
              <a:rPr lang="en-US" dirty="0" smtClean="0"/>
              <a:t>Double space again and center the title. Do not underline, italicize, or place your title in quotation marks; write the title in Title Case (standard capitalization), not in all capital letters.</a:t>
            </a:r>
          </a:p>
          <a:p>
            <a:r>
              <a:rPr lang="en-US" dirty="0" smtClean="0"/>
              <a:t>Use quotation marks and/or italics when referring to other works in your title, just as you would in your text: </a:t>
            </a:r>
            <a:r>
              <a:rPr lang="en-US" i="1" dirty="0" smtClean="0"/>
              <a:t>Fear and Loathing in Las Vegas</a:t>
            </a:r>
            <a:r>
              <a:rPr lang="en-US" dirty="0" smtClean="0"/>
              <a:t> as Morality Play; Human Weariness in "After Apple Picking"</a:t>
            </a:r>
          </a:p>
          <a:p>
            <a:r>
              <a:rPr lang="en-US" dirty="0" smtClean="0"/>
              <a:t>Double space between the title and the first line of the text.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Topic Sentence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en-US" dirty="0" smtClean="0"/>
              <a:t>During the 1990s, I really enjoyed watching </a:t>
            </a:r>
            <a:r>
              <a:rPr lang="en-US" i="1" dirty="0" smtClean="0"/>
              <a:t>Friends</a:t>
            </a:r>
            <a:r>
              <a:rPr lang="en-US" dirty="0" smtClean="0"/>
              <a:t> on television every Thursday night. I really wanted Rachel’s haircut—I think every girl wanted Rachel’s haircut back then! Rachel’s haircut went really well with the Guess Jeans that were so popular in the 1990s. I remember all the advertisements for Guess and Calvin Klein Jeans that were in each month’s </a:t>
            </a:r>
            <a:r>
              <a:rPr lang="en-US" i="1" dirty="0" err="1" smtClean="0"/>
              <a:t>Sassy</a:t>
            </a:r>
            <a:r>
              <a:rPr lang="en-US" dirty="0" err="1" smtClean="0"/>
              <a:t>magazine</a:t>
            </a:r>
            <a:r>
              <a:rPr lang="en-US" dirty="0" smtClean="0"/>
              <a:t>. I don’t think </a:t>
            </a:r>
            <a:r>
              <a:rPr lang="en-US" i="1" dirty="0" smtClean="0"/>
              <a:t>Sassy</a:t>
            </a:r>
            <a:r>
              <a:rPr lang="en-US" dirty="0" smtClean="0"/>
              <a:t> magazine exists anymore, but it was one of the most popular magazines for young women in the 1990s.</a:t>
            </a:r>
          </a:p>
          <a:p>
            <a:endParaRPr lang="en-US" dirty="0" smtClean="0"/>
          </a:p>
          <a:p>
            <a:r>
              <a:rPr lang="en-US" dirty="0" smtClean="0"/>
              <a:t>Every paragraph should include a topic sentence that identifies the main idea of the paragraph.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What do you think the topic sentence of this paragraph should be?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b="1" dirty="0" smtClean="0"/>
              <a:t>Thinking about the 1990s brings back a lot of memories for me about fashion and popular culture.</a:t>
            </a:r>
            <a:r>
              <a:rPr lang="en-US" dirty="0" smtClean="0"/>
              <a:t> During the 1990s, I really enjoyed watching </a:t>
            </a:r>
            <a:r>
              <a:rPr lang="en-US" i="1" dirty="0" smtClean="0"/>
              <a:t>Friends</a:t>
            </a:r>
            <a:r>
              <a:rPr lang="en-US" dirty="0" smtClean="0"/>
              <a:t> on television every Thursday night. I really wanted Rachel’s haircut—I think every girl wanted Rachel’s haircut back then! Rachel’s haircut went really well with the Guess Jeans that were so popular in the 1990s. I remember all the advertisements for Guess and Calvin Klein Jeans that were in each month’s </a:t>
            </a:r>
            <a:r>
              <a:rPr lang="en-US" i="1" dirty="0" smtClean="0"/>
              <a:t>Sassy</a:t>
            </a:r>
            <a:r>
              <a:rPr lang="en-US" dirty="0" smtClean="0"/>
              <a:t> magazine. I don’t think </a:t>
            </a:r>
            <a:r>
              <a:rPr lang="en-US" i="1" dirty="0" smtClean="0"/>
              <a:t>Sassy</a:t>
            </a:r>
            <a:r>
              <a:rPr lang="en-US" dirty="0" smtClean="0"/>
              <a:t> magazine exists anymore, but it was one of the most popular magazines for young women in the 1990s.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In-text citations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b="1" dirty="0" smtClean="0"/>
              <a:t>In-text citations: Author-page style</a:t>
            </a:r>
          </a:p>
          <a:p>
            <a:r>
              <a:rPr lang="en-US" dirty="0" smtClean="0"/>
              <a:t>[example]  In </a:t>
            </a:r>
            <a:r>
              <a:rPr lang="en-US" i="1" dirty="0" smtClean="0"/>
              <a:t>Night, </a:t>
            </a:r>
            <a:r>
              <a:rPr lang="en-US" dirty="0" err="1" smtClean="0"/>
              <a:t>Elie</a:t>
            </a:r>
            <a:r>
              <a:rPr lang="en-US" dirty="0" smtClean="0"/>
              <a:t> Wiesel, shows that leaving the objects on the train showed they had also left their “illusions” (Wiesel 3).</a:t>
            </a:r>
          </a:p>
          <a:p>
            <a:endParaRPr lang="en-US" dirty="0" smtClean="0"/>
          </a:p>
          <a:p>
            <a:r>
              <a:rPr lang="en-US" dirty="0" smtClean="0"/>
              <a:t>In </a:t>
            </a:r>
            <a:r>
              <a:rPr lang="en-US" i="1" dirty="0" err="1" smtClean="0"/>
              <a:t>Maus</a:t>
            </a:r>
            <a:r>
              <a:rPr lang="en-US" i="1" dirty="0" smtClean="0"/>
              <a:t>, </a:t>
            </a:r>
            <a:r>
              <a:rPr lang="en-US" dirty="0" err="1" smtClean="0"/>
              <a:t>Vladek</a:t>
            </a:r>
            <a:r>
              <a:rPr lang="en-US" dirty="0" smtClean="0"/>
              <a:t> shows Artie how to be tough with his friends when he says, “If you lock them together in a room with no food…then you could see what it is, friends” (</a:t>
            </a:r>
            <a:r>
              <a:rPr lang="en-US" dirty="0" err="1" smtClean="0"/>
              <a:t>Spiegelman</a:t>
            </a:r>
            <a:r>
              <a:rPr lang="en-US" dirty="0" smtClean="0"/>
              <a:t> 6).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Works Cited Page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 smtClean="0"/>
              <a:t>MLA Citation –</a:t>
            </a:r>
          </a:p>
          <a:p>
            <a:r>
              <a:rPr lang="en-US" dirty="0" err="1" smtClean="0"/>
              <a:t>Lastname</a:t>
            </a:r>
            <a:r>
              <a:rPr lang="en-US" dirty="0" smtClean="0"/>
              <a:t>, </a:t>
            </a:r>
            <a:r>
              <a:rPr lang="en-US" dirty="0" err="1" smtClean="0"/>
              <a:t>Firstname</a:t>
            </a:r>
            <a:r>
              <a:rPr lang="en-US" dirty="0" smtClean="0"/>
              <a:t>. </a:t>
            </a:r>
            <a:r>
              <a:rPr lang="en-US" i="1" dirty="0" smtClean="0"/>
              <a:t>Title of Book</a:t>
            </a:r>
            <a:r>
              <a:rPr lang="en-US" dirty="0" smtClean="0"/>
              <a:t>. City of Publication: Publisher, Year of Publication. Medium of Publication.</a:t>
            </a:r>
            <a:endParaRPr lang="en-US" b="1" dirty="0" smtClean="0"/>
          </a:p>
          <a:p>
            <a:r>
              <a:rPr lang="en-US" dirty="0" smtClean="0"/>
              <a:t>Wiesel, </a:t>
            </a:r>
            <a:r>
              <a:rPr lang="en-US" dirty="0" err="1" smtClean="0"/>
              <a:t>Elie,Wiesel</a:t>
            </a:r>
            <a:r>
              <a:rPr lang="en-US" dirty="0" smtClean="0"/>
              <a:t>, </a:t>
            </a:r>
            <a:r>
              <a:rPr lang="en-US" dirty="0" err="1" smtClean="0"/>
              <a:t>Marion.</a:t>
            </a:r>
            <a:r>
              <a:rPr lang="en-US" i="1" dirty="0" err="1" smtClean="0"/>
              <a:t>Night</a:t>
            </a:r>
            <a:r>
              <a:rPr lang="en-US" dirty="0" smtClean="0"/>
              <a:t>. New York : Hill And Wang, 2006. Print.</a:t>
            </a:r>
          </a:p>
          <a:p>
            <a:r>
              <a:rPr lang="en-US" dirty="0" err="1" smtClean="0"/>
              <a:t>Spiegelman</a:t>
            </a:r>
            <a:r>
              <a:rPr lang="en-US" dirty="0" smtClean="0"/>
              <a:t>, Art. </a:t>
            </a:r>
            <a:r>
              <a:rPr lang="en-US" i="1" dirty="0" err="1" smtClean="0"/>
              <a:t>Maus</a:t>
            </a:r>
            <a:r>
              <a:rPr lang="en-US" i="1" dirty="0" smtClean="0"/>
              <a:t>: A Survivor's Tale</a:t>
            </a:r>
            <a:r>
              <a:rPr lang="en-US" dirty="0" smtClean="0"/>
              <a:t>. New York: Pantheon Books, 1986. Print.</a:t>
            </a:r>
          </a:p>
          <a:p>
            <a:r>
              <a:rPr lang="en-US" dirty="0" smtClean="0"/>
              <a:t>Smith, Jane. Personal interview. 19 May 2014.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Comic book  Presentations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Your presentations will include a visual of what you created [I have the </a:t>
            </a:r>
            <a:r>
              <a:rPr lang="en-US" dirty="0" err="1" smtClean="0"/>
              <a:t>pdf</a:t>
            </a:r>
            <a:r>
              <a:rPr lang="en-US" dirty="0" smtClean="0"/>
              <a:t> file].</a:t>
            </a:r>
          </a:p>
          <a:p>
            <a:r>
              <a:rPr lang="en-US" dirty="0" smtClean="0"/>
              <a:t>An example of how you used your oral history interview in your comic book presentation.</a:t>
            </a:r>
          </a:p>
          <a:p>
            <a:r>
              <a:rPr lang="en-US" dirty="0" smtClean="0"/>
              <a:t>An explanation of why you personally found the oral interview to important to preserve. </a:t>
            </a:r>
          </a:p>
          <a:p>
            <a:r>
              <a:rPr lang="en-US" dirty="0" smtClean="0"/>
              <a:t>Grades will be based on student feedback, your comic book and overall presentation. 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320</Words>
  <Application>Microsoft Office PowerPoint</Application>
  <PresentationFormat>On-screen Show (4:3)</PresentationFormat>
  <Paragraphs>36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Essay on Maus/Night/Oral History</vt:lpstr>
      <vt:lpstr>Slide 2</vt:lpstr>
      <vt:lpstr>MLA Format</vt:lpstr>
      <vt:lpstr>Topic Sentence</vt:lpstr>
      <vt:lpstr>Slide 5</vt:lpstr>
      <vt:lpstr>In-text citations</vt:lpstr>
      <vt:lpstr>Works Cited Page</vt:lpstr>
      <vt:lpstr>Comic book  Presentations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Essay on Maus/Night/Oral History</dc:title>
  <dc:creator>shauenstein</dc:creator>
  <cp:lastModifiedBy>shauenstein</cp:lastModifiedBy>
  <cp:revision>1</cp:revision>
  <dcterms:created xsi:type="dcterms:W3CDTF">2014-10-07T14:30:52Z</dcterms:created>
  <dcterms:modified xsi:type="dcterms:W3CDTF">2014-10-07T14:31:55Z</dcterms:modified>
</cp:coreProperties>
</file>