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5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F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D5E40691-A9C8-4959-BD91-CEE9259FDFC4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A7F25E77-F6BC-4BB7-8122-CC156BFA28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95EBB2FE-F6C9-4B9D-AF13-973D6E6C2FA6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0B20BB7A-6042-4BA4-BDB2-7D26FF4DEE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AEB0CA-AA1C-4951-BED9-86B556EDC5E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E7DB31-A44A-4E3D-945A-3EDFB6C1D219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AEA01-6F35-40F5-AE3B-1328C1CF9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65A0E-482F-43D2-B0A0-BB8C81C11568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77DFD-BD3A-4BE3-83E6-85AE0249B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4197DC-A1E4-4588-B115-0C89A51DC54B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73A2-CC5A-443F-9D41-F71173A23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468E1-570C-4428-9216-D589B8A4FCA3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4C9AD-AD9F-4FBC-BD20-D06F7CA5D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3A0FFB-AFB8-40F4-8DD7-23256DA2CF40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1F53F-2B6C-498B-A427-F2273B3A8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5CB9E-36EE-4A09-9256-DEA05A3C013D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A5E00-03FA-43AA-B9DD-47D8D0DAD0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999A19-1D74-4F0D-A3D3-6646B4E83BDA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D0014-A201-4A65-B0B3-9A059D5C9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1D587F-D49A-425E-A7DF-AAAFCF53CC20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8799-C4EE-4A64-ACC9-A65D718BE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C0683-DBAD-43C7-84DC-DBA9267DBD6B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124BC-333B-4646-B729-21AB8A931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34B9F-EEAE-48A4-A221-900660EDD094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CDE26-F45A-47CB-A104-3B8595E42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33C8C-C837-4A28-B2A5-700CC0496117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EC00-E728-4534-9E98-1EC679087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32" charset="0"/>
              </a:defRPr>
            </a:lvl1pPr>
          </a:lstStyle>
          <a:p>
            <a:fld id="{795BD887-E9B5-4726-A92B-16D2A73A8654}" type="datetime1">
              <a:rPr lang="en-US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32" charset="0"/>
              </a:defRPr>
            </a:lvl1pPr>
          </a:lstStyle>
          <a:p>
            <a:fld id="{A80F18A4-F95B-4822-B90E-7BDC29AAD0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32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/time/columnist/arnold/article/0,9565,542579,00.html" TargetMode="External"/><Relationship Id="rId2" Type="http://schemas.openxmlformats.org/officeDocument/2006/relationships/hyperlink" Target="http://www.artbomb.net/comics/introgn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whorizons.org/strategies/literacy/little.htm" TargetMode="External"/><Relationship Id="rId4" Type="http://schemas.openxmlformats.org/officeDocument/2006/relationships/hyperlink" Target="http://www.comic-art.com/history/history1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06375" y="2130425"/>
            <a:ext cx="8697913" cy="1470025"/>
          </a:xfrm>
        </p:spPr>
        <p:txBody>
          <a:bodyPr/>
          <a:lstStyle/>
          <a:p>
            <a:r>
              <a:rPr lang="en-US" sz="6000" b="1" smtClean="0">
                <a:solidFill>
                  <a:schemeClr val="bg1"/>
                </a:solidFill>
                <a:latin typeface="Bank Gothic" pitchFamily="-32" charset="0"/>
              </a:rPr>
              <a:t>GRAPHIC NOVELS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Bank Gothic" pitchFamily="-32" charset="0"/>
              </a:rPr>
              <a:t>Cutting edge stories from around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u="sng" smtClean="0">
                <a:latin typeface="Bank Gothic" pitchFamily="-32" charset="0"/>
              </a:rPr>
              <a:t>Persepolis</a:t>
            </a:r>
            <a:r>
              <a:rPr lang="en-US" sz="1800" smtClean="0">
                <a:latin typeface="Bank Gothic" pitchFamily="-32" charset="0"/>
              </a:rPr>
              <a:t> and the Graphic Novel Form</a:t>
            </a:r>
          </a:p>
        </p:txBody>
      </p:sp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mtClean="0"/>
              <a:t>As you read the rest of the book, remember the rich tradition that Satrapic is drawing from, and consider why she chose to tell her story as a graphic novel.  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075" y="962025"/>
            <a:ext cx="5929313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nk Gothic" pitchFamily="-32" charset="0"/>
              </a:rPr>
              <a:t>resources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smtClean="0"/>
              <a:t>Abel, Jessica.  “What is a Graphic Novel?”  ArtGeek.com.  Accessed 9 November 2009. </a:t>
            </a:r>
          </a:p>
          <a:p>
            <a:pPr>
              <a:buFont typeface="Arial" charset="0"/>
              <a:buNone/>
            </a:pPr>
            <a:r>
              <a:rPr lang="en-US" sz="1200" smtClean="0"/>
              <a:t>	</a:t>
            </a:r>
            <a:r>
              <a:rPr lang="en-US" sz="1200" smtClean="0">
                <a:hlinkClick r:id="rId2"/>
              </a:rPr>
              <a:t>http://www.artbomb.net/comics/introgn.jsp</a:t>
            </a:r>
            <a:endParaRPr lang="en-US" sz="1200" smtClean="0"/>
          </a:p>
          <a:p>
            <a:r>
              <a:rPr lang="en-US" sz="1200" smtClean="0"/>
              <a:t>Arnold, Andrew D.  “The Graphic Novel Silver Anniversary.”  </a:t>
            </a:r>
            <a:r>
              <a:rPr lang="en-US" sz="1200" u="sng" smtClean="0"/>
              <a:t>TIME</a:t>
            </a:r>
            <a:r>
              <a:rPr lang="en-US" sz="1200" smtClean="0"/>
              <a:t>.  Accessed 9 November 2009.  </a:t>
            </a:r>
            <a:r>
              <a:rPr lang="en-US" sz="1200" smtClean="0">
                <a:hlinkClick r:id="rId3"/>
              </a:rPr>
              <a:t>http://www.time.com/time/columnist/arnold/article/0,9565,542579,00.html</a:t>
            </a:r>
            <a:endParaRPr lang="en-US" sz="1200" smtClean="0"/>
          </a:p>
          <a:p>
            <a:r>
              <a:rPr lang="en-US" sz="1200" smtClean="0"/>
              <a:t>Eisner, Will. 1978.   </a:t>
            </a:r>
            <a:r>
              <a:rPr lang="en-US" sz="1200" i="1" smtClean="0"/>
              <a:t>A Contract with God</a:t>
            </a:r>
            <a:r>
              <a:rPr lang="en-US" sz="1200" smtClean="0"/>
              <a:t>.  Accessed 9 November 2009. http://www.willeisner.com/books/contract_god.html</a:t>
            </a:r>
          </a:p>
          <a:p>
            <a:r>
              <a:rPr lang="en-US" sz="1200" smtClean="0"/>
              <a:t>“The History of Comics.”  Accessed 9 November 2009. </a:t>
            </a:r>
            <a:r>
              <a:rPr lang="en-US" sz="1200" smtClean="0">
                <a:hlinkClick r:id="rId4"/>
              </a:rPr>
              <a:t>http://www.comic-art.com/history/history1.htm</a:t>
            </a:r>
            <a:endParaRPr lang="en-US" sz="1200" smtClean="0"/>
          </a:p>
          <a:p>
            <a:r>
              <a:rPr lang="en-US" sz="1200" smtClean="0"/>
              <a:t>Little, Drego.  “In A Single Bound: A Short Primer on Comics for Educators.”  Accessed 9 November 2009.  </a:t>
            </a:r>
            <a:r>
              <a:rPr lang="en-US" sz="1200" smtClean="0">
                <a:hlinkClick r:id="rId5"/>
              </a:rPr>
              <a:t>http://www.newhorizons.org/strategies/literacy/little.htm</a:t>
            </a:r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Bank Gothic" pitchFamily="-32" charset="0"/>
              </a:rPr>
              <a:t>GRAPHIC NOVELS: ORIGINS</a:t>
            </a:r>
          </a:p>
        </p:txBody>
      </p:sp>
      <p:sp>
        <p:nvSpPr>
          <p:cNvPr id="1638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smtClean="0">
                <a:latin typeface="C FranklinGothic Condensed" pitchFamily="-32" charset="0"/>
              </a:rPr>
              <a:t>Graphic novels grew out of comic books.</a:t>
            </a:r>
          </a:p>
          <a:p>
            <a:pPr lvl="1"/>
            <a:r>
              <a:rPr lang="en-US" b="1" smtClean="0">
                <a:latin typeface="C FranklinGothic Condensed" pitchFamily="-32" charset="0"/>
              </a:rPr>
              <a:t>First comic book:  1933 </a:t>
            </a:r>
          </a:p>
          <a:p>
            <a:pPr lvl="1">
              <a:buFont typeface="Arial" charset="0"/>
              <a:buNone/>
            </a:pPr>
            <a:r>
              <a:rPr lang="en-US" b="1" smtClean="0">
                <a:latin typeface="C FranklinGothic Condensed" pitchFamily="-32" charset="0"/>
              </a:rPr>
              <a:t>	</a:t>
            </a:r>
            <a:r>
              <a:rPr lang="en-US" b="1" i="1" smtClean="0">
                <a:latin typeface="C FranklinGothic Condensed" pitchFamily="-32" charset="0"/>
              </a:rPr>
              <a:t>Famous Funnies</a:t>
            </a:r>
            <a:endParaRPr lang="en-US" b="1" smtClean="0">
              <a:latin typeface="C FranklinGothic Condensed" pitchFamily="-32" charset="0"/>
            </a:endParaRPr>
          </a:p>
          <a:p>
            <a:pPr lvl="1"/>
            <a:r>
              <a:rPr lang="en-US" b="1" smtClean="0">
                <a:latin typeface="C FranklinGothic Condensed" pitchFamily="-32" charset="0"/>
              </a:rPr>
              <a:t>Superman emerged in 1938, after two sixteen year old boys from Ohio wrote the first Superman story with illustrations.</a:t>
            </a:r>
          </a:p>
          <a:p>
            <a:pPr>
              <a:buFont typeface="Arial" charset="0"/>
              <a:buNone/>
            </a:pPr>
            <a:endParaRPr lang="en-US" smtClean="0">
              <a:latin typeface="C FranklinGothic Condensed" pitchFamily="-32" charset="0"/>
            </a:endParaRPr>
          </a:p>
        </p:txBody>
      </p:sp>
      <p:pic>
        <p:nvPicPr>
          <p:cNvPr id="16388" name="Content Placeholder 8" descr="FamousFunnies19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354" r="-133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nk Gothic" pitchFamily="-32" charset="0"/>
              </a:rPr>
              <a:t>Other Early Comics</a:t>
            </a:r>
          </a:p>
        </p:txBody>
      </p:sp>
      <p:pic>
        <p:nvPicPr>
          <p:cNvPr id="17411" name="Picture 3" descr="crimed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900" y="2559050"/>
            <a:ext cx="21526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Little Orphan Annie BBB cv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1417638"/>
            <a:ext cx="1884363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PicImg_First_Superman_comic_a04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8" y="4040188"/>
            <a:ext cx="17986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amazfn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1363" y="1206500"/>
            <a:ext cx="199072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shwcs4s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2988" y="4435475"/>
            <a:ext cx="14700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smtClean="0">
                <a:latin typeface="Bank Gothic" pitchFamily="-32" charset="0"/>
              </a:rPr>
              <a:t>First Graphic Novel?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>
                <a:solidFill>
                  <a:srgbClr val="FFFFFF"/>
                </a:solidFill>
              </a:rPr>
              <a:t>Under debate, but most people consider Will Eisner’s </a:t>
            </a:r>
            <a:r>
              <a:rPr lang="en-US" i="1" smtClean="0">
                <a:solidFill>
                  <a:srgbClr val="FFFFFF"/>
                </a:solidFill>
              </a:rPr>
              <a:t>A Contract with God </a:t>
            </a:r>
            <a:r>
              <a:rPr lang="en-US" smtClean="0">
                <a:solidFill>
                  <a:srgbClr val="FFFFFF"/>
                </a:solidFill>
              </a:rPr>
              <a:t>(1978) to be the first GN in the form we recognize today.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Told the story of families growing up in poverty in New York City in the 1930’s.</a:t>
            </a:r>
          </a:p>
        </p:txBody>
      </p:sp>
      <p:sp>
        <p:nvSpPr>
          <p:cNvPr id="1843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4" descr="contract_god_cv_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5875"/>
            <a:ext cx="3354388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nk Gothic" pitchFamily="-32" charset="0"/>
              </a:rPr>
              <a:t>KEY CHARACTERISTICS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Telling a story through images</a:t>
            </a:r>
          </a:p>
          <a:p>
            <a:r>
              <a:rPr lang="en-US" smtClean="0"/>
              <a:t>Use of PANELS</a:t>
            </a:r>
          </a:p>
          <a:p>
            <a:r>
              <a:rPr lang="en-US" smtClean="0"/>
              <a:t>WORD BALLOONS</a:t>
            </a:r>
          </a:p>
          <a:p>
            <a:r>
              <a:rPr lang="en-US" smtClean="0"/>
              <a:t>THOUGHT BALLOONS</a:t>
            </a:r>
          </a:p>
          <a:p>
            <a:endParaRPr lang="en-US" smtClean="0"/>
          </a:p>
          <a:p>
            <a:r>
              <a:rPr lang="en-US" smtClean="0"/>
              <a:t>American GN are read left to right, top to bottom.  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1600200"/>
            <a:ext cx="1778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38525"/>
            <a:ext cx="34798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nk Gothic" pitchFamily="-32" charset="0"/>
              </a:rPr>
              <a:t>COMPARE/CONTRAST</a:t>
            </a:r>
          </a:p>
        </p:txBody>
      </p:sp>
      <p:sp>
        <p:nvSpPr>
          <p:cNvPr id="20483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GRAPHIC NOVELS</a:t>
            </a:r>
          </a:p>
        </p:txBody>
      </p:sp>
      <p:sp>
        <p:nvSpPr>
          <p:cNvPr id="20484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Graphic novel is the English phrase for sequential art in book form</a:t>
            </a:r>
          </a:p>
          <a:p>
            <a:r>
              <a:rPr lang="en-US" smtClean="0">
                <a:solidFill>
                  <a:srgbClr val="FFFFFF"/>
                </a:solidFill>
              </a:rPr>
              <a:t>GNs often targeted at adults</a:t>
            </a:r>
          </a:p>
          <a:p>
            <a:r>
              <a:rPr lang="en-US" smtClean="0">
                <a:solidFill>
                  <a:srgbClr val="FFFFFF"/>
                </a:solidFill>
              </a:rPr>
              <a:t>American GNs borrow heavily from manga, including stories and artwork.</a:t>
            </a:r>
          </a:p>
        </p:txBody>
      </p:sp>
      <p:sp>
        <p:nvSpPr>
          <p:cNvPr id="20485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MANGA</a:t>
            </a:r>
          </a:p>
        </p:txBody>
      </p:sp>
      <p:sp>
        <p:nvSpPr>
          <p:cNvPr id="20486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Manga is Japanese for “whimsical picture,” and refers to sequential art </a:t>
            </a:r>
            <a:r>
              <a:rPr lang="en-US" smtClean="0">
                <a:solidFill>
                  <a:srgbClr val="FFFFFF"/>
                </a:solidFill>
              </a:rPr>
              <a:t>narratives of any genre</a:t>
            </a:r>
          </a:p>
          <a:p>
            <a:r>
              <a:rPr lang="en-US" smtClean="0">
                <a:solidFill>
                  <a:srgbClr val="FFFFFF"/>
                </a:solidFill>
              </a:rPr>
              <a:t>In the US, most manga is read by teens and young adults</a:t>
            </a:r>
          </a:p>
          <a:p>
            <a:r>
              <a:rPr lang="en-US" smtClean="0">
                <a:solidFill>
                  <a:srgbClr val="FFFFFF"/>
                </a:solidFill>
              </a:rPr>
              <a:t>Arranged top to bottom then, right to left (opposite of American/Western GN)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 Gothic" pitchFamily="-32" charset="0"/>
              </a:rPr>
              <a:t>WHICH IS WHAT?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 GN OR MANGA?</a:t>
            </a:r>
          </a:p>
        </p:txBody>
      </p:sp>
      <p:sp>
        <p:nvSpPr>
          <p:cNvPr id="2150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GN OR MANGA?</a:t>
            </a:r>
          </a:p>
        </p:txBody>
      </p:sp>
      <p:pic>
        <p:nvPicPr>
          <p:cNvPr id="2150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0988" y="2174875"/>
            <a:ext cx="2665412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3" y="2174875"/>
            <a:ext cx="274320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 Gothic" pitchFamily="-32" charset="0"/>
              </a:rPr>
              <a:t>GRAPHIC NOVEL AND FILM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162050"/>
          </a:xfrm>
        </p:spPr>
        <p:txBody>
          <a:bodyPr/>
          <a:lstStyle/>
          <a:p>
            <a:r>
              <a:rPr lang="en-US" b="1" smtClean="0"/>
              <a:t>Why do you think GN and film go so well together?</a:t>
            </a:r>
          </a:p>
          <a:p>
            <a:pPr lvl="1"/>
            <a:endParaRPr lang="en-US" smtClean="0"/>
          </a:p>
        </p:txBody>
      </p:sp>
      <p:sp>
        <p:nvSpPr>
          <p:cNvPr id="2253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Graphic Novels have been adapted into several films, including:</a:t>
            </a:r>
          </a:p>
          <a:p>
            <a:r>
              <a:rPr lang="en-US" i="1" smtClean="0"/>
              <a:t>Men in Black</a:t>
            </a:r>
          </a:p>
          <a:p>
            <a:r>
              <a:rPr lang="en-US" i="1" smtClean="0"/>
              <a:t>Batman Begins</a:t>
            </a:r>
          </a:p>
          <a:p>
            <a:r>
              <a:rPr lang="en-US" i="1" smtClean="0"/>
              <a:t>V for Vendetta</a:t>
            </a:r>
          </a:p>
          <a:p>
            <a:r>
              <a:rPr lang="en-US" i="1" smtClean="0"/>
              <a:t>Hellboy</a:t>
            </a:r>
          </a:p>
          <a:p>
            <a:r>
              <a:rPr lang="en-US" i="1" smtClean="0"/>
              <a:t>Art School Confidential</a:t>
            </a:r>
          </a:p>
          <a:p>
            <a:r>
              <a:rPr lang="en-US" i="1" smtClean="0"/>
              <a:t>Ghost World</a:t>
            </a:r>
          </a:p>
          <a:p>
            <a:r>
              <a:rPr lang="en-US" i="1" smtClean="0"/>
              <a:t>Avatar</a:t>
            </a:r>
          </a:p>
          <a:p>
            <a:r>
              <a:rPr lang="en-US" i="1" smtClean="0"/>
              <a:t>The Spiderwick Chronicles</a:t>
            </a:r>
          </a:p>
          <a:p>
            <a:endParaRPr lang="en-US" smtClean="0"/>
          </a:p>
          <a:p>
            <a:r>
              <a:rPr lang="en-US" smtClean="0"/>
              <a:t>And several books and movies have become graphic novels, including:</a:t>
            </a:r>
          </a:p>
          <a:p>
            <a:r>
              <a:rPr lang="en-US" i="1" smtClean="0"/>
              <a:t>Twilight</a:t>
            </a:r>
          </a:p>
          <a:p>
            <a:r>
              <a:rPr lang="en-US" i="1" smtClean="0"/>
              <a:t>Fahrenheit 451</a:t>
            </a:r>
          </a:p>
          <a:p>
            <a:r>
              <a:rPr lang="en-US" i="1" smtClean="0"/>
              <a:t>The Scarlet Letter</a:t>
            </a:r>
          </a:p>
          <a:p>
            <a:r>
              <a:rPr lang="en-US" i="1" smtClean="0"/>
              <a:t>Artemis Fowl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5513" y="1435100"/>
            <a:ext cx="4757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>
                <a:solidFill>
                  <a:srgbClr val="FFFFFF"/>
                </a:solidFill>
                <a:latin typeface="Calibri" pitchFamily="-32" charset="0"/>
              </a:rPr>
              <a:t>GN is a very visual, cinematic representation of a story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05375" y="2357438"/>
            <a:ext cx="331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>
                <a:solidFill>
                  <a:srgbClr val="FFFFFF"/>
                </a:solidFill>
                <a:latin typeface="Calibri" pitchFamily="-32" charset="0"/>
              </a:rPr>
              <a:t>Strong, dramatic plot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18000" y="2979738"/>
            <a:ext cx="3352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>
                <a:solidFill>
                  <a:srgbClr val="FFFFFF"/>
                </a:solidFill>
                <a:latin typeface="Calibri" pitchFamily="-32" charset="0"/>
              </a:rPr>
              <a:t>Many films use storyboards to develop the look and progression of the movie, like a GN summary of the film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05463" y="4933950"/>
            <a:ext cx="331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 pitchFamily="-32" charset="0"/>
              </a:rPr>
              <a:t>GN use a lot of dialogue, just like a movie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nk Gothic" pitchFamily="-32" charset="0"/>
              </a:rPr>
              <a:t>What do you think?</a:t>
            </a: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814513"/>
            <a:ext cx="41306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1814513"/>
            <a:ext cx="431006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220663" y="5384800"/>
            <a:ext cx="8658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FFFFFF"/>
                </a:solidFill>
                <a:latin typeface="Bank Gothic" pitchFamily="-32" charset="0"/>
              </a:rPr>
              <a:t>V for Vendetta</a:t>
            </a:r>
            <a:r>
              <a:rPr lang="en-US" sz="2400" b="1">
                <a:solidFill>
                  <a:srgbClr val="FFFFFF"/>
                </a:solidFill>
                <a:latin typeface="Bank Gothic" pitchFamily="-32" charset="0"/>
              </a:rPr>
              <a:t>. 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  <a:latin typeface="Bank Gothic" pitchFamily="-32" charset="0"/>
              </a:rPr>
              <a:t>Graphic novel written from 1982-1989,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  <a:latin typeface="Bank Gothic" pitchFamily="-32" charset="0"/>
              </a:rPr>
              <a:t>film produced 2005.</a:t>
            </a:r>
            <a:endParaRPr lang="en-US" sz="2400" b="1" i="1">
              <a:solidFill>
                <a:srgbClr val="FFFFFF"/>
              </a:solidFill>
              <a:latin typeface="Bank Gothic" pitchFamily="-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385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ＭＳ Ｐゴシック</vt:lpstr>
      <vt:lpstr>Arial</vt:lpstr>
      <vt:lpstr>Bank Gothic</vt:lpstr>
      <vt:lpstr>C FranklinGothic Condensed</vt:lpstr>
      <vt:lpstr>Office Theme</vt:lpstr>
      <vt:lpstr>GRAPHIC NOVELS</vt:lpstr>
      <vt:lpstr>GRAPHIC NOVELS: ORIGINS</vt:lpstr>
      <vt:lpstr>Other Early Comics</vt:lpstr>
      <vt:lpstr>Slide 4</vt:lpstr>
      <vt:lpstr>KEY CHARACTERISTICS</vt:lpstr>
      <vt:lpstr>COMPARE/CONTRAST</vt:lpstr>
      <vt:lpstr>WHICH IS WHAT?</vt:lpstr>
      <vt:lpstr>GRAPHIC NOVEL AND FILM</vt:lpstr>
      <vt:lpstr>What do you think?</vt:lpstr>
      <vt:lpstr>Persepolis and the Graphic Novel Form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NOVELS</dc:title>
  <dc:creator>Jennifer Robertson</dc:creator>
  <cp:lastModifiedBy>shauenstein</cp:lastModifiedBy>
  <cp:revision>5</cp:revision>
  <dcterms:created xsi:type="dcterms:W3CDTF">2009-11-19T21:20:10Z</dcterms:created>
  <dcterms:modified xsi:type="dcterms:W3CDTF">2015-03-04T15:09:16Z</dcterms:modified>
</cp:coreProperties>
</file>