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0" d="100"/>
          <a:sy n="100" d="100"/>
        </p:scale>
        <p:origin x="-29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00A3D4-EBFD-274E-884F-28BD703DA892}" type="datetimeFigureOut">
              <a:rPr lang="en-US" smtClean="0"/>
              <a:pPr/>
              <a:t>3/8/2013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7F5FF0-C8CD-F641-9E88-CF8C1B1A23E9}" type="slidenum">
              <a:rPr lang="en-US" smtClean="0"/>
              <a:pPr/>
              <a:t>‹#›</a:t>
            </a:fld>
            <a:endParaRPr lang="en-US" dirty="0"/>
          </a:p>
        </p:txBody>
      </p:sp>
    </p:spTree>
    <p:extLst>
      <p:ext uri="{BB962C8B-B14F-4D97-AF65-F5344CB8AC3E}">
        <p14:creationId xmlns:p14="http://schemas.microsoft.com/office/powerpoint/2010/main" xmlns="" val="2525715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0A3D4-EBFD-274E-884F-28BD703DA892}" type="datetimeFigureOut">
              <a:rPr lang="en-US" smtClean="0"/>
              <a:pPr/>
              <a:t>3/8/2013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7F5FF0-C8CD-F641-9E88-CF8C1B1A23E9}" type="slidenum">
              <a:rPr lang="en-US" smtClean="0"/>
              <a:pPr/>
              <a:t>‹#›</a:t>
            </a:fld>
            <a:endParaRPr lang="en-US" dirty="0"/>
          </a:p>
        </p:txBody>
      </p:sp>
    </p:spTree>
    <p:extLst>
      <p:ext uri="{BB962C8B-B14F-4D97-AF65-F5344CB8AC3E}">
        <p14:creationId xmlns:p14="http://schemas.microsoft.com/office/powerpoint/2010/main" xmlns="" val="415995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0A3D4-EBFD-274E-884F-28BD703DA892}" type="datetimeFigureOut">
              <a:rPr lang="en-US" smtClean="0"/>
              <a:pPr/>
              <a:t>3/8/2013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7F5FF0-C8CD-F641-9E88-CF8C1B1A23E9}" type="slidenum">
              <a:rPr lang="en-US" smtClean="0"/>
              <a:pPr/>
              <a:t>‹#›</a:t>
            </a:fld>
            <a:endParaRPr lang="en-US" dirty="0"/>
          </a:p>
        </p:txBody>
      </p:sp>
    </p:spTree>
    <p:extLst>
      <p:ext uri="{BB962C8B-B14F-4D97-AF65-F5344CB8AC3E}">
        <p14:creationId xmlns:p14="http://schemas.microsoft.com/office/powerpoint/2010/main" xmlns="" val="3726830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00A3D4-EBFD-274E-884F-28BD703DA892}" type="datetimeFigureOut">
              <a:rPr lang="en-US" smtClean="0"/>
              <a:pPr/>
              <a:t>3/8/2013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7F5FF0-C8CD-F641-9E88-CF8C1B1A23E9}" type="slidenum">
              <a:rPr lang="en-US" smtClean="0"/>
              <a:pPr/>
              <a:t>‹#›</a:t>
            </a:fld>
            <a:endParaRPr lang="en-US" dirty="0"/>
          </a:p>
        </p:txBody>
      </p:sp>
    </p:spTree>
    <p:extLst>
      <p:ext uri="{BB962C8B-B14F-4D97-AF65-F5344CB8AC3E}">
        <p14:creationId xmlns:p14="http://schemas.microsoft.com/office/powerpoint/2010/main" xmlns="" val="2487551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00A3D4-EBFD-274E-884F-28BD703DA892}" type="datetimeFigureOut">
              <a:rPr lang="en-US" smtClean="0"/>
              <a:pPr/>
              <a:t>3/8/2013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E7F5FF0-C8CD-F641-9E88-CF8C1B1A23E9}" type="slidenum">
              <a:rPr lang="en-US" smtClean="0"/>
              <a:pPr/>
              <a:t>‹#›</a:t>
            </a:fld>
            <a:endParaRPr lang="en-US" dirty="0"/>
          </a:p>
        </p:txBody>
      </p:sp>
    </p:spTree>
    <p:extLst>
      <p:ext uri="{BB962C8B-B14F-4D97-AF65-F5344CB8AC3E}">
        <p14:creationId xmlns:p14="http://schemas.microsoft.com/office/powerpoint/2010/main" xmlns="" val="2593840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00A3D4-EBFD-274E-884F-28BD703DA892}" type="datetimeFigureOut">
              <a:rPr lang="en-US" smtClean="0"/>
              <a:pPr/>
              <a:t>3/8/2013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7F5FF0-C8CD-F641-9E88-CF8C1B1A23E9}" type="slidenum">
              <a:rPr lang="en-US" smtClean="0"/>
              <a:pPr/>
              <a:t>‹#›</a:t>
            </a:fld>
            <a:endParaRPr lang="en-US" dirty="0"/>
          </a:p>
        </p:txBody>
      </p:sp>
    </p:spTree>
    <p:extLst>
      <p:ext uri="{BB962C8B-B14F-4D97-AF65-F5344CB8AC3E}">
        <p14:creationId xmlns:p14="http://schemas.microsoft.com/office/powerpoint/2010/main" xmlns="" val="514805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00A3D4-EBFD-274E-884F-28BD703DA892}" type="datetimeFigureOut">
              <a:rPr lang="en-US" smtClean="0"/>
              <a:pPr/>
              <a:t>3/8/2013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E7F5FF0-C8CD-F641-9E88-CF8C1B1A23E9}" type="slidenum">
              <a:rPr lang="en-US" smtClean="0"/>
              <a:pPr/>
              <a:t>‹#›</a:t>
            </a:fld>
            <a:endParaRPr lang="en-US" dirty="0"/>
          </a:p>
        </p:txBody>
      </p:sp>
    </p:spTree>
    <p:extLst>
      <p:ext uri="{BB962C8B-B14F-4D97-AF65-F5344CB8AC3E}">
        <p14:creationId xmlns:p14="http://schemas.microsoft.com/office/powerpoint/2010/main" xmlns="" val="1305190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00A3D4-EBFD-274E-884F-28BD703DA892}" type="datetimeFigureOut">
              <a:rPr lang="en-US" smtClean="0"/>
              <a:pPr/>
              <a:t>3/8/2013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E7F5FF0-C8CD-F641-9E88-CF8C1B1A23E9}" type="slidenum">
              <a:rPr lang="en-US" smtClean="0"/>
              <a:pPr/>
              <a:t>‹#›</a:t>
            </a:fld>
            <a:endParaRPr lang="en-US" dirty="0"/>
          </a:p>
        </p:txBody>
      </p:sp>
    </p:spTree>
    <p:extLst>
      <p:ext uri="{BB962C8B-B14F-4D97-AF65-F5344CB8AC3E}">
        <p14:creationId xmlns:p14="http://schemas.microsoft.com/office/powerpoint/2010/main" xmlns="" val="316272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00A3D4-EBFD-274E-884F-28BD703DA892}" type="datetimeFigureOut">
              <a:rPr lang="en-US" smtClean="0"/>
              <a:pPr/>
              <a:t>3/8/2013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E7F5FF0-C8CD-F641-9E88-CF8C1B1A23E9}" type="slidenum">
              <a:rPr lang="en-US" smtClean="0"/>
              <a:pPr/>
              <a:t>‹#›</a:t>
            </a:fld>
            <a:endParaRPr lang="en-US" dirty="0"/>
          </a:p>
        </p:txBody>
      </p:sp>
    </p:spTree>
    <p:extLst>
      <p:ext uri="{BB962C8B-B14F-4D97-AF65-F5344CB8AC3E}">
        <p14:creationId xmlns:p14="http://schemas.microsoft.com/office/powerpoint/2010/main" xmlns="" val="2554257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00A3D4-EBFD-274E-884F-28BD703DA892}" type="datetimeFigureOut">
              <a:rPr lang="en-US" smtClean="0"/>
              <a:pPr/>
              <a:t>3/8/2013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7F5FF0-C8CD-F641-9E88-CF8C1B1A23E9}" type="slidenum">
              <a:rPr lang="en-US" smtClean="0"/>
              <a:pPr/>
              <a:t>‹#›</a:t>
            </a:fld>
            <a:endParaRPr lang="en-US" dirty="0"/>
          </a:p>
        </p:txBody>
      </p:sp>
    </p:spTree>
    <p:extLst>
      <p:ext uri="{BB962C8B-B14F-4D97-AF65-F5344CB8AC3E}">
        <p14:creationId xmlns:p14="http://schemas.microsoft.com/office/powerpoint/2010/main" xmlns="" val="46332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00A3D4-EBFD-274E-884F-28BD703DA892}" type="datetimeFigureOut">
              <a:rPr lang="en-US" smtClean="0"/>
              <a:pPr/>
              <a:t>3/8/2013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E7F5FF0-C8CD-F641-9E88-CF8C1B1A23E9}" type="slidenum">
              <a:rPr lang="en-US" smtClean="0"/>
              <a:pPr/>
              <a:t>‹#›</a:t>
            </a:fld>
            <a:endParaRPr lang="en-US" dirty="0"/>
          </a:p>
        </p:txBody>
      </p:sp>
    </p:spTree>
    <p:extLst>
      <p:ext uri="{BB962C8B-B14F-4D97-AF65-F5344CB8AC3E}">
        <p14:creationId xmlns:p14="http://schemas.microsoft.com/office/powerpoint/2010/main" xmlns="" val="2300569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00A3D4-EBFD-274E-884F-28BD703DA892}" type="datetimeFigureOut">
              <a:rPr lang="en-US" smtClean="0"/>
              <a:pPr/>
              <a:t>3/8/2013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7F5FF0-C8CD-F641-9E88-CF8C1B1A23E9}" type="slidenum">
              <a:rPr lang="en-US" smtClean="0"/>
              <a:pPr/>
              <a:t>‹#›</a:t>
            </a:fld>
            <a:endParaRPr lang="en-US" dirty="0"/>
          </a:p>
        </p:txBody>
      </p:sp>
    </p:spTree>
    <p:extLst>
      <p:ext uri="{BB962C8B-B14F-4D97-AF65-F5344CB8AC3E}">
        <p14:creationId xmlns:p14="http://schemas.microsoft.com/office/powerpoint/2010/main" xmlns="" val="23822497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BEBA8EAE-BF5A-486C-A8C5-ECC9F3942E4B}">
                <a14:imgProps xmlns:a14="http://schemas.microsoft.com/office/drawing/2010/main" xmlns="">
                  <a14:imgLayer r:embed="rId3">
                    <a14:imgEffect>
                      <a14:backgroundRemoval t="10000" b="90000" l="10000" r="90000"/>
                    </a14:imgEffect>
                  </a14:imgLayer>
                </a14:imgProps>
              </a:ext>
            </a:extLst>
          </a:blip>
          <a:stretch>
            <a:fillRect/>
          </a:stretch>
        </p:blipFill>
        <p:spPr>
          <a:xfrm>
            <a:off x="-423287" y="-2232279"/>
            <a:ext cx="10139690" cy="6858001"/>
          </a:xfrm>
          <a:prstGeom prst="rect">
            <a:avLst/>
          </a:prstGeom>
        </p:spPr>
      </p:pic>
      <p:pic>
        <p:nvPicPr>
          <p:cNvPr id="5" name="Picture 4"/>
          <p:cNvPicPr>
            <a:picLocks noChangeAspect="1"/>
          </p:cNvPicPr>
          <p:nvPr/>
        </p:nvPicPr>
        <p:blipFill>
          <a:blip r:embed="rId4"/>
          <a:stretch>
            <a:fillRect/>
          </a:stretch>
        </p:blipFill>
        <p:spPr>
          <a:xfrm>
            <a:off x="0" y="1518908"/>
            <a:ext cx="7119603" cy="5341850"/>
          </a:xfrm>
          <a:prstGeom prst="rect">
            <a:avLst/>
          </a:prstGeom>
        </p:spPr>
      </p:pic>
      <p:sp>
        <p:nvSpPr>
          <p:cNvPr id="2" name="Title 1"/>
          <p:cNvSpPr>
            <a:spLocks noGrp="1"/>
          </p:cNvSpPr>
          <p:nvPr>
            <p:ph type="ctrTitle"/>
          </p:nvPr>
        </p:nvSpPr>
        <p:spPr>
          <a:xfrm>
            <a:off x="1" y="48883"/>
            <a:ext cx="7772400" cy="1470025"/>
          </a:xfrm>
        </p:spPr>
        <p:txBody>
          <a:bodyPr>
            <a:normAutofit/>
          </a:bodyPr>
          <a:lstStyle/>
          <a:p>
            <a:r>
              <a:rPr lang="en-US" sz="5400" dirty="0" smtClean="0">
                <a:solidFill>
                  <a:schemeClr val="bg1"/>
                </a:solidFill>
                <a:latin typeface="Times New Roman"/>
                <a:cs typeface="Times New Roman"/>
              </a:rPr>
              <a:t>  </a:t>
            </a:r>
            <a:r>
              <a:rPr lang="en-US" sz="5400" dirty="0" smtClean="0">
                <a:solidFill>
                  <a:srgbClr val="FFFFFF"/>
                </a:solidFill>
                <a:latin typeface="Times New Roman"/>
                <a:cs typeface="Times New Roman"/>
              </a:rPr>
              <a:t>Gabriela Mistral</a:t>
            </a:r>
            <a:endParaRPr lang="en-US" sz="5400" dirty="0">
              <a:solidFill>
                <a:srgbClr val="FFFFFF"/>
              </a:solidFill>
              <a:latin typeface="Times New Roman"/>
              <a:cs typeface="Times New Roman"/>
            </a:endParaRPr>
          </a:p>
        </p:txBody>
      </p:sp>
      <p:sp>
        <p:nvSpPr>
          <p:cNvPr id="3" name="Subtitle 2"/>
          <p:cNvSpPr>
            <a:spLocks noGrp="1"/>
          </p:cNvSpPr>
          <p:nvPr>
            <p:ph type="subTitle" idx="1"/>
          </p:nvPr>
        </p:nvSpPr>
        <p:spPr>
          <a:xfrm rot="16200000">
            <a:off x="4943266" y="2296510"/>
            <a:ext cx="6809117" cy="2313864"/>
          </a:xfrm>
        </p:spPr>
        <p:txBody>
          <a:bodyPr/>
          <a:lstStyle/>
          <a:p>
            <a:r>
              <a:rPr lang="en-US" sz="3600" dirty="0" smtClean="0">
                <a:solidFill>
                  <a:srgbClr val="FFFFFF"/>
                </a:solidFill>
                <a:latin typeface="Times New Roman"/>
                <a:cs typeface="Times New Roman"/>
              </a:rPr>
              <a:t>First Latin American who won the </a:t>
            </a:r>
            <a:r>
              <a:rPr lang="en-US" dirty="0" smtClean="0">
                <a:solidFill>
                  <a:srgbClr val="FFFFFF"/>
                </a:solidFill>
                <a:latin typeface="Times New Roman"/>
                <a:cs typeface="Times New Roman"/>
              </a:rPr>
              <a:t>Nobel Prize in Literature</a:t>
            </a:r>
            <a:endParaRPr lang="en-US" dirty="0">
              <a:solidFill>
                <a:srgbClr val="FFFFFF"/>
              </a:solidFill>
              <a:latin typeface="Times New Roman"/>
              <a:cs typeface="Times New Roman"/>
            </a:endParaRPr>
          </a:p>
        </p:txBody>
      </p:sp>
    </p:spTree>
    <p:extLst>
      <p:ext uri="{BB962C8B-B14F-4D97-AF65-F5344CB8AC3E}">
        <p14:creationId xmlns:p14="http://schemas.microsoft.com/office/powerpoint/2010/main" xmlns="" val="2862923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Life</a:t>
            </a:r>
            <a:endParaRPr lang="en-US" dirty="0">
              <a:latin typeface="Times New Roman"/>
              <a:cs typeface="Times New Roman"/>
            </a:endParaRPr>
          </a:p>
        </p:txBody>
      </p:sp>
      <p:sp>
        <p:nvSpPr>
          <p:cNvPr id="3" name="Content Placeholder 2"/>
          <p:cNvSpPr>
            <a:spLocks noGrp="1"/>
          </p:cNvSpPr>
          <p:nvPr>
            <p:ph idx="1"/>
          </p:nvPr>
        </p:nvSpPr>
        <p:spPr/>
        <p:txBody>
          <a:bodyPr>
            <a:noAutofit/>
          </a:bodyPr>
          <a:lstStyle/>
          <a:p>
            <a:pPr algn="just"/>
            <a:r>
              <a:rPr lang="en-US" dirty="0" smtClean="0">
                <a:latin typeface="Times New Roman"/>
                <a:cs typeface="Times New Roman"/>
              </a:rPr>
              <a:t>1889-1957</a:t>
            </a:r>
          </a:p>
          <a:p>
            <a:pPr algn="just"/>
            <a:r>
              <a:rPr lang="en-US" dirty="0" smtClean="0">
                <a:latin typeface="Times New Roman"/>
                <a:cs typeface="Times New Roman"/>
              </a:rPr>
              <a:t>Born in Vicuna Chile</a:t>
            </a:r>
          </a:p>
          <a:p>
            <a:pPr algn="just"/>
            <a:r>
              <a:rPr lang="en-US" dirty="0" smtClean="0">
                <a:latin typeface="Times New Roman"/>
                <a:cs typeface="Times New Roman"/>
              </a:rPr>
              <a:t>Daughter of a dilettante poet</a:t>
            </a:r>
          </a:p>
          <a:p>
            <a:pPr algn="just"/>
            <a:r>
              <a:rPr lang="en-US" dirty="0" smtClean="0">
                <a:latin typeface="Times New Roman"/>
                <a:cs typeface="Times New Roman"/>
              </a:rPr>
              <a:t>Really began to write poetry as a village school teacher after her boyfriend committed suicide. </a:t>
            </a:r>
          </a:p>
          <a:p>
            <a:pPr algn="just"/>
            <a:r>
              <a:rPr lang="en-US" dirty="0" smtClean="0">
                <a:latin typeface="Times New Roman"/>
                <a:cs typeface="Times New Roman"/>
              </a:rPr>
              <a:t>She received the Nobel Prize in Literate in 1945</a:t>
            </a:r>
          </a:p>
        </p:txBody>
      </p:sp>
      <p:pic>
        <p:nvPicPr>
          <p:cNvPr id="4" name="Picture 3" descr="gabpicy.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845507" y="134706"/>
            <a:ext cx="3072178" cy="3344093"/>
          </a:xfrm>
          <a:prstGeom prst="rect">
            <a:avLst/>
          </a:prstGeom>
        </p:spPr>
      </p:pic>
    </p:spTree>
    <p:extLst>
      <p:ext uri="{BB962C8B-B14F-4D97-AF65-F5344CB8AC3E}">
        <p14:creationId xmlns:p14="http://schemas.microsoft.com/office/powerpoint/2010/main" xmlns="" val="35391048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latin typeface="Times New Roman"/>
                <a:cs typeface="Times New Roman"/>
              </a:rPr>
              <a:t>Gabriela’s Position and Contribution to Chile</a:t>
            </a:r>
            <a:endParaRPr lang="en-US" sz="3600" dirty="0">
              <a:latin typeface="Times New Roman"/>
              <a:cs typeface="Times New Roman"/>
            </a:endParaRPr>
          </a:p>
        </p:txBody>
      </p:sp>
      <p:sp>
        <p:nvSpPr>
          <p:cNvPr id="3" name="Content Placeholder 2"/>
          <p:cNvSpPr>
            <a:spLocks noGrp="1"/>
          </p:cNvSpPr>
          <p:nvPr>
            <p:ph idx="1"/>
          </p:nvPr>
        </p:nvSpPr>
        <p:spPr/>
        <p:txBody>
          <a:bodyPr/>
          <a:lstStyle/>
          <a:p>
            <a:r>
              <a:rPr lang="en-US" dirty="0" smtClean="0">
                <a:latin typeface="Times New Roman"/>
                <a:cs typeface="Times New Roman"/>
              </a:rPr>
              <a:t>Gabriela had an important role in the education systems of Mexico and Chile. </a:t>
            </a:r>
          </a:p>
          <a:p>
            <a:r>
              <a:rPr lang="en-US" dirty="0" smtClean="0">
                <a:latin typeface="Times New Roman"/>
                <a:cs typeface="Times New Roman"/>
              </a:rPr>
              <a:t>She was an active member in cultural  committees of the League of Nations.</a:t>
            </a:r>
          </a:p>
          <a:p>
            <a:r>
              <a:rPr lang="en-US" dirty="0" smtClean="0">
                <a:latin typeface="Times New Roman"/>
                <a:cs typeface="Times New Roman"/>
              </a:rPr>
              <a:t>Gabriela was in the Chilean council in Naples, Madrid and Lisbon. </a:t>
            </a:r>
          </a:p>
          <a:p>
            <a:pPr marL="0" indent="0">
              <a:buNone/>
            </a:pPr>
            <a:endParaRPr lang="en-US" dirty="0"/>
          </a:p>
        </p:txBody>
      </p:sp>
    </p:spTree>
    <p:extLst>
      <p:ext uri="{BB962C8B-B14F-4D97-AF65-F5344CB8AC3E}">
        <p14:creationId xmlns:p14="http://schemas.microsoft.com/office/powerpoint/2010/main" xmlns="" val="8176801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Gabriela’s Key Idea’s</a:t>
            </a:r>
            <a:endParaRPr lang="en-US" dirty="0"/>
          </a:p>
        </p:txBody>
      </p:sp>
      <p:sp>
        <p:nvSpPr>
          <p:cNvPr id="3" name="Content Placeholder 2"/>
          <p:cNvSpPr>
            <a:spLocks noGrp="1"/>
          </p:cNvSpPr>
          <p:nvPr>
            <p:ph idx="1"/>
          </p:nvPr>
        </p:nvSpPr>
        <p:spPr/>
        <p:txBody>
          <a:bodyPr/>
          <a:lstStyle/>
          <a:p>
            <a:r>
              <a:rPr lang="en-US" dirty="0" smtClean="0">
                <a:latin typeface="Times New Roman"/>
                <a:cs typeface="Times New Roman"/>
              </a:rPr>
              <a:t>Thanking Sweden and Alfred Nobel. She said that she was moved to be honored, to be the voice of Spanish and Portuguese. </a:t>
            </a:r>
          </a:p>
          <a:p>
            <a:r>
              <a:rPr lang="en-US" dirty="0" smtClean="0">
                <a:latin typeface="Times New Roman"/>
                <a:cs typeface="Times New Roman"/>
              </a:rPr>
              <a:t>She was the first L.A winner of a Nobel Prize. </a:t>
            </a:r>
          </a:p>
          <a:p>
            <a:pPr marL="0" indent="0">
              <a:buNone/>
            </a:pPr>
            <a:r>
              <a:rPr lang="en-US" dirty="0" smtClean="0">
                <a:latin typeface="Times New Roman"/>
                <a:cs typeface="Times New Roman"/>
              </a:rPr>
              <a:t>Quote:</a:t>
            </a:r>
          </a:p>
          <a:p>
            <a:pPr marL="0" indent="0">
              <a:buNone/>
            </a:pPr>
            <a:r>
              <a:rPr lang="en-US" dirty="0" smtClean="0">
                <a:latin typeface="Times New Roman"/>
                <a:cs typeface="Times New Roman"/>
              </a:rPr>
              <a:t>“I am the direct voice of the poets of my race and the indirect voice for all the Spanish and Portuguese tongues.”</a:t>
            </a:r>
          </a:p>
        </p:txBody>
      </p:sp>
    </p:spTree>
    <p:extLst>
      <p:ext uri="{BB962C8B-B14F-4D97-AF65-F5344CB8AC3E}">
        <p14:creationId xmlns:p14="http://schemas.microsoft.com/office/powerpoint/2010/main" xmlns="" val="2764022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Popular Works</a:t>
            </a:r>
            <a:endParaRPr lang="en-US" dirty="0">
              <a:latin typeface="Times New Roman"/>
              <a:cs typeface="Times New Roman"/>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Times New Roman"/>
                <a:cs typeface="Times New Roman"/>
              </a:rPr>
              <a:t>Anniversary</a:t>
            </a:r>
          </a:p>
          <a:p>
            <a:r>
              <a:rPr lang="en-US" dirty="0" smtClean="0">
                <a:latin typeface="Times New Roman"/>
                <a:cs typeface="Times New Roman"/>
              </a:rPr>
              <a:t>Death Sonnet 1</a:t>
            </a:r>
          </a:p>
          <a:p>
            <a:r>
              <a:rPr lang="en-US" dirty="0" smtClean="0">
                <a:latin typeface="Times New Roman"/>
                <a:cs typeface="Times New Roman"/>
              </a:rPr>
              <a:t>Dust</a:t>
            </a:r>
          </a:p>
          <a:p>
            <a:r>
              <a:rPr lang="en-US" dirty="0" smtClean="0">
                <a:latin typeface="Times New Roman"/>
                <a:cs typeface="Times New Roman"/>
              </a:rPr>
              <a:t>Pine Forest</a:t>
            </a:r>
          </a:p>
          <a:p>
            <a:r>
              <a:rPr lang="en-US" dirty="0" smtClean="0">
                <a:latin typeface="Times New Roman"/>
                <a:cs typeface="Times New Roman"/>
              </a:rPr>
              <a:t>The Alpaca</a:t>
            </a:r>
          </a:p>
          <a:p>
            <a:r>
              <a:rPr lang="en-US" dirty="0" smtClean="0">
                <a:latin typeface="Times New Roman"/>
                <a:cs typeface="Times New Roman"/>
              </a:rPr>
              <a:t>The Rose</a:t>
            </a:r>
          </a:p>
          <a:p>
            <a:r>
              <a:rPr lang="en-US" dirty="0" smtClean="0">
                <a:latin typeface="Times New Roman"/>
                <a:cs typeface="Times New Roman"/>
              </a:rPr>
              <a:t>The Shinning Host</a:t>
            </a:r>
          </a:p>
          <a:p>
            <a:r>
              <a:rPr lang="en-US" dirty="0" smtClean="0">
                <a:latin typeface="Times New Roman"/>
                <a:cs typeface="Times New Roman"/>
              </a:rPr>
              <a:t>The Sad Mother</a:t>
            </a:r>
          </a:p>
          <a:p>
            <a:r>
              <a:rPr lang="en-US" dirty="0" smtClean="0">
                <a:latin typeface="Times New Roman"/>
                <a:cs typeface="Times New Roman"/>
              </a:rPr>
              <a:t>I Am Not Alone</a:t>
            </a:r>
          </a:p>
          <a:p>
            <a:r>
              <a:rPr lang="en-US" dirty="0" smtClean="0">
                <a:latin typeface="Times New Roman"/>
                <a:cs typeface="Times New Roman"/>
              </a:rPr>
              <a:t>Song of Death</a:t>
            </a:r>
          </a:p>
          <a:p>
            <a:r>
              <a:rPr lang="en-US" dirty="0" smtClean="0">
                <a:latin typeface="Times New Roman"/>
                <a:cs typeface="Times New Roman"/>
              </a:rPr>
              <a:t>The Lark</a:t>
            </a:r>
          </a:p>
          <a:p>
            <a:r>
              <a:rPr lang="en-US" dirty="0" smtClean="0">
                <a:latin typeface="Times New Roman"/>
                <a:cs typeface="Times New Roman"/>
              </a:rPr>
              <a:t>Creed</a:t>
            </a:r>
          </a:p>
          <a:p>
            <a:r>
              <a:rPr lang="en-US" dirty="0" smtClean="0">
                <a:latin typeface="Times New Roman"/>
                <a:cs typeface="Times New Roman"/>
              </a:rPr>
              <a:t>Decalogue of the Artist</a:t>
            </a:r>
          </a:p>
          <a:p>
            <a:r>
              <a:rPr lang="en-US" dirty="0" smtClean="0">
                <a:latin typeface="Times New Roman"/>
                <a:cs typeface="Times New Roman"/>
              </a:rPr>
              <a:t>The Stranger- La Extranjera</a:t>
            </a:r>
            <a:endParaRPr lang="en-US" dirty="0">
              <a:latin typeface="Times New Roman"/>
              <a:cs typeface="Times New Roman"/>
            </a:endParaRPr>
          </a:p>
        </p:txBody>
      </p:sp>
      <p:pic>
        <p:nvPicPr>
          <p:cNvPr id="5" name="Picture 4" descr="220px-Gabriela_Mistral_1945.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872298" y="1417638"/>
            <a:ext cx="3516516" cy="4971075"/>
          </a:xfrm>
          <a:prstGeom prst="rect">
            <a:avLst/>
          </a:prstGeom>
        </p:spPr>
      </p:pic>
    </p:spTree>
    <p:extLst>
      <p:ext uri="{BB962C8B-B14F-4D97-AF65-F5344CB8AC3E}">
        <p14:creationId xmlns:p14="http://schemas.microsoft.com/office/powerpoint/2010/main" xmlns="" val="35468047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Analysis of Gabriela’s Text</a:t>
            </a:r>
            <a:endParaRPr lang="en-US" dirty="0">
              <a:latin typeface="Times New Roman"/>
              <a:cs typeface="Times New Roman"/>
            </a:endParaRPr>
          </a:p>
        </p:txBody>
      </p:sp>
      <p:sp>
        <p:nvSpPr>
          <p:cNvPr id="3" name="Content Placeholder 2"/>
          <p:cNvSpPr>
            <a:spLocks noGrp="1"/>
          </p:cNvSpPr>
          <p:nvPr>
            <p:ph idx="1"/>
          </p:nvPr>
        </p:nvSpPr>
        <p:spPr/>
        <p:txBody>
          <a:bodyPr/>
          <a:lstStyle/>
          <a:p>
            <a:pPr algn="just"/>
            <a:r>
              <a:rPr lang="en-US" dirty="0" smtClean="0">
                <a:latin typeface="Times New Roman"/>
                <a:cs typeface="Times New Roman"/>
              </a:rPr>
              <a:t>“Let wind and salt and sand drive you crazy, mix you up so you can’t tell East from West”</a:t>
            </a:r>
          </a:p>
          <a:p>
            <a:pPr algn="just"/>
            <a:r>
              <a:rPr lang="en-US" dirty="0" smtClean="0">
                <a:latin typeface="Times New Roman"/>
                <a:cs typeface="Times New Roman"/>
              </a:rPr>
              <a:t>Gabriela’s words seem to describe life in a way. She has had so many hardships that spin around her life and completely distorts it. When she comes back to reality her life is nothing like she left it and everything has changed. </a:t>
            </a:r>
            <a:endParaRPr lang="en-US" dirty="0">
              <a:latin typeface="Times New Roman"/>
              <a:cs typeface="Times New Roman"/>
            </a:endParaRPr>
          </a:p>
        </p:txBody>
      </p:sp>
    </p:spTree>
    <p:extLst>
      <p:ext uri="{BB962C8B-B14F-4D97-AF65-F5344CB8AC3E}">
        <p14:creationId xmlns:p14="http://schemas.microsoft.com/office/powerpoint/2010/main" xmlns="" val="36018238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istral-cartas-amor.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914400" y="1939544"/>
            <a:ext cx="8229600" cy="1143000"/>
          </a:xfrm>
        </p:spPr>
        <p:txBody>
          <a:bodyPr/>
          <a:lstStyle/>
          <a:p>
            <a:r>
              <a:rPr lang="en-US" dirty="0" smtClean="0">
                <a:latin typeface="Times New Roman"/>
                <a:cs typeface="Times New Roman"/>
              </a:rPr>
              <a:t>Conclusion</a:t>
            </a:r>
            <a:endParaRPr lang="en-US" dirty="0">
              <a:latin typeface="Times New Roman"/>
              <a:cs typeface="Times New Roman"/>
            </a:endParaRPr>
          </a:p>
        </p:txBody>
      </p:sp>
      <p:sp>
        <p:nvSpPr>
          <p:cNvPr id="3" name="Content Placeholder 2"/>
          <p:cNvSpPr>
            <a:spLocks noGrp="1"/>
          </p:cNvSpPr>
          <p:nvPr>
            <p:ph idx="1"/>
          </p:nvPr>
        </p:nvSpPr>
        <p:spPr>
          <a:xfrm>
            <a:off x="457200" y="3082544"/>
            <a:ext cx="8229600" cy="4525963"/>
          </a:xfrm>
        </p:spPr>
        <p:txBody>
          <a:bodyPr/>
          <a:lstStyle/>
          <a:p>
            <a:pPr algn="just"/>
            <a:r>
              <a:rPr lang="en-US" dirty="0" smtClean="0">
                <a:latin typeface="Times New Roman"/>
                <a:cs typeface="Times New Roman"/>
              </a:rPr>
              <a:t>Gabriela Mistral was the first Latin American to win a Nobel Prize in Literature. She was one of the few women to get get the prize. Her work represents nature, betrayal, passion, a mother’s love, sorrow, loss, the struggle of recovery, and Latin American Identity.</a:t>
            </a:r>
          </a:p>
        </p:txBody>
      </p:sp>
    </p:spTree>
    <p:extLst>
      <p:ext uri="{BB962C8B-B14F-4D97-AF65-F5344CB8AC3E}">
        <p14:creationId xmlns:p14="http://schemas.microsoft.com/office/powerpoint/2010/main" xmlns="" val="7796419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By</a:t>
            </a:r>
            <a:endParaRPr lang="en-US" dirty="0"/>
          </a:p>
        </p:txBody>
      </p:sp>
      <p:sp>
        <p:nvSpPr>
          <p:cNvPr id="3" name="Content Placeholder 2"/>
          <p:cNvSpPr>
            <a:spLocks noGrp="1"/>
          </p:cNvSpPr>
          <p:nvPr>
            <p:ph idx="1"/>
          </p:nvPr>
        </p:nvSpPr>
        <p:spPr/>
        <p:txBody>
          <a:bodyPr/>
          <a:lstStyle/>
          <a:p>
            <a:r>
              <a:rPr lang="en-US" dirty="0" smtClean="0"/>
              <a:t>Devon </a:t>
            </a:r>
          </a:p>
          <a:p>
            <a:r>
              <a:rPr lang="en-US" dirty="0" err="1" smtClean="0"/>
              <a:t>Corrina</a:t>
            </a:r>
            <a:endParaRPr lang="en-US" dirty="0"/>
          </a:p>
        </p:txBody>
      </p:sp>
    </p:spTree>
    <p:extLst>
      <p:ext uri="{BB962C8B-B14F-4D97-AF65-F5344CB8AC3E}">
        <p14:creationId xmlns:p14="http://schemas.microsoft.com/office/powerpoint/2010/main" xmlns="" val="2846421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69</TotalTime>
  <Words>328</Words>
  <Application>Microsoft Office PowerPoint</Application>
  <PresentationFormat>On-screen Show (4:3)</PresentationFormat>
  <Paragraphs>40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Gabriela Mistral</vt:lpstr>
      <vt:lpstr>Life</vt:lpstr>
      <vt:lpstr>Gabriela’s Position and Contribution to Chile</vt:lpstr>
      <vt:lpstr>Gabriela’s Key Idea’s</vt:lpstr>
      <vt:lpstr>Popular Works</vt:lpstr>
      <vt:lpstr>Analysis of Gabriela’s Text</vt:lpstr>
      <vt:lpstr>Conclusion</vt:lpstr>
      <vt:lpstr>By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Gabriela Mistral</dc:title>
  <dc:creator>user</dc:creator>
  <cp:lastModifiedBy>shauenstein</cp:lastModifiedBy>
  <cp:revision>8</cp:revision>
  <dcterms:created xsi:type="dcterms:W3CDTF">2013-03-06T20:16:10Z</dcterms:created>
  <dcterms:modified xsi:type="dcterms:W3CDTF">2013-03-08T21:52:28Z</dcterms:modified>
</cp:coreProperties>
</file>