
<file path=[Content_Types].xml><?xml version="1.0" encoding="utf-8"?>
<Types xmlns="http://schemas.openxmlformats.org/package/2006/content-types">
  <Override PartName="/ppt/slides/slide5.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Shape 30"/>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 name="Shape 3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 name="Shape 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Shape 4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5" name="Shape 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Shape 5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1" name="Shape 5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8" name="Shape 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7"/>
        <p:cNvGrpSpPr/>
        <p:nvPr/>
      </p:nvGrpSpPr>
      <p:grpSpPr>
        <a:xfrm>
          <a:off x="0" y="0"/>
          <a:ext cx="0" cy="0"/>
          <a:chOff x="0" y="0"/>
          <a:chExt cx="0" cy="0"/>
        </a:xfrm>
      </p:grpSpPr>
      <p:sp>
        <p:nvSpPr>
          <p:cNvPr id="8" name="Shape 8"/>
          <p:cNvSpPr txBox="1">
            <a:spLocks noGrp="1"/>
          </p:cNvSpPr>
          <p:nvPr>
            <p:ph type="subTitle" idx="1"/>
          </p:nvPr>
        </p:nvSpPr>
        <p:spPr>
          <a:xfrm>
            <a:off x="685800" y="3786737"/>
            <a:ext cx="7772400" cy="1046400"/>
          </a:xfrm>
          <a:prstGeom prst="rect">
            <a:avLst/>
          </a:prstGeom>
          <a:noFill/>
          <a:ln>
            <a:noFill/>
          </a:ln>
        </p:spPr>
        <p:txBody>
          <a:bodyPr lIns="91425" tIns="91425" rIns="91425" bIns="91425" anchor="t" anchorCtr="0"/>
          <a:lstStyle>
            <a:lvl1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1pPr>
            <a:lvl2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2pPr>
            <a:lvl3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3pPr>
            <a:lvl4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4pPr>
            <a:lvl5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5pPr>
            <a:lvl6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6pPr>
            <a:lvl7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7pPr>
            <a:lvl8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8pPr>
            <a:lvl9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9pPr>
          </a:lstStyle>
          <a:p>
            <a:endParaRPr/>
          </a:p>
        </p:txBody>
      </p:sp>
      <p:sp>
        <p:nvSpPr>
          <p:cNvPr id="9" name="Shape 9"/>
          <p:cNvSpPr txBox="1">
            <a:spLocks noGrp="1"/>
          </p:cNvSpPr>
          <p:nvPr>
            <p:ph type="ctrTitle"/>
          </p:nvPr>
        </p:nvSpPr>
        <p:spPr>
          <a:xfrm>
            <a:off x="685800" y="2111123"/>
            <a:ext cx="7772400" cy="1546500"/>
          </a:xfrm>
          <a:prstGeom prst="rect">
            <a:avLst/>
          </a:prstGeom>
          <a:noFill/>
          <a:ln>
            <a:noFill/>
          </a:ln>
        </p:spPr>
        <p:txBody>
          <a:bodyPr lIns="91425" tIns="91425" rIns="91425" bIns="91425" anchor="b" anchorCtr="0"/>
          <a:lstStyle>
            <a:lvl1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1pPr>
            <a:lvl2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2pPr>
            <a:lvl3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3pPr>
            <a:lvl4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4pPr>
            <a:lvl5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5pPr>
            <a:lvl6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6pPr>
            <a:lvl7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7pPr>
            <a:lvl8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8pPr>
            <a:lvl9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x" type="tx">
  <p:cSld name="tx">
    <p:spTree>
      <p:nvGrpSpPr>
        <p:cNvPr id="1" name="Shape 10"/>
        <p:cNvGrpSpPr/>
        <p:nvPr/>
      </p:nvGrpSpPr>
      <p:grpSpPr>
        <a:xfrm>
          <a:off x="0" y="0"/>
          <a:ext cx="0" cy="0"/>
          <a:chOff x="0" y="0"/>
          <a:chExt cx="0" cy="0"/>
        </a:xfrm>
      </p:grpSpPr>
      <p:sp>
        <p:nvSpPr>
          <p:cNvPr id="11" name="Shape 11"/>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a:endParaRPr/>
          </a:p>
        </p:txBody>
      </p:sp>
      <p:sp>
        <p:nvSpPr>
          <p:cNvPr id="12" name="Shape 12"/>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ColTx" type="twoColTx">
  <p:cSld name="twoColTx">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a:endParaRPr/>
          </a:p>
        </p:txBody>
      </p:sp>
      <p:sp>
        <p:nvSpPr>
          <p:cNvPr id="15" name="Shape 15"/>
          <p:cNvSpPr txBox="1">
            <a:spLocks noGrp="1"/>
          </p:cNvSpPr>
          <p:nvPr>
            <p:ph type="body" idx="1"/>
          </p:nvPr>
        </p:nvSpPr>
        <p:spPr>
          <a:xfrm>
            <a:off x="457200" y="1600200"/>
            <a:ext cx="3994500" cy="4967700"/>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
        <p:nvSpPr>
          <p:cNvPr id="16" name="Shape 16"/>
          <p:cNvSpPr txBox="1">
            <a:spLocks noGrp="1"/>
          </p:cNvSpPr>
          <p:nvPr>
            <p:ph type="body" idx="2"/>
          </p:nvPr>
        </p:nvSpPr>
        <p:spPr>
          <a:xfrm>
            <a:off x="4692273" y="1600200"/>
            <a:ext cx="3994500" cy="4967700"/>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Only" type="titleOnly">
  <p:cSld name="titleOnly">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19"/>
        <p:cNvGrpSpPr/>
        <p:nvPr/>
      </p:nvGrpSpPr>
      <p:grpSpPr>
        <a:xfrm>
          <a:off x="0" y="0"/>
          <a:ext cx="0" cy="0"/>
          <a:chOff x="0" y="0"/>
          <a:chExt cx="0" cy="0"/>
        </a:xfrm>
      </p:grpSpPr>
      <p:sp>
        <p:nvSpPr>
          <p:cNvPr id="20" name="Shape 20"/>
          <p:cNvSpPr txBox="1">
            <a:spLocks noGrp="1"/>
          </p:cNvSpPr>
          <p:nvPr>
            <p:ph type="body" idx="1"/>
          </p:nvPr>
        </p:nvSpPr>
        <p:spPr>
          <a:xfrm>
            <a:off x="457200" y="5875078"/>
            <a:ext cx="8229600" cy="692700"/>
          </a:xfrm>
          <a:prstGeom prst="rect">
            <a:avLst/>
          </a:prstGeom>
          <a:noFill/>
          <a:ln>
            <a:noFill/>
          </a:ln>
        </p:spPr>
        <p:txBody>
          <a:bodyPr lIns="91425" tIns="91425" rIns="91425" bIns="91425" anchor="t" anchorCtr="0"/>
          <a:lstStyle>
            <a:lvl1pPr marL="285750" indent="-285750" algn="ctr" rtl="0">
              <a:lnSpc>
                <a:spcPct val="100000"/>
              </a:lnSpc>
              <a:spcBef>
                <a:spcPts val="0"/>
              </a:spcBef>
              <a:spcAft>
                <a:spcPts val="0"/>
              </a:spcAft>
              <a:buClr>
                <a:schemeClr val="dk1"/>
              </a:buClr>
              <a:buSzPct val="166666"/>
              <a:buFont typeface="Arial"/>
              <a:buChar char="•"/>
              <a:defRPr sz="1800">
                <a:solidFill>
                  <a:schemeClr val="dk1"/>
                </a:solidFill>
              </a:defRPr>
            </a:lvl1pPr>
            <a:lvl2pPr marL="285750" indent="-285750" algn="ctr" rtl="0">
              <a:lnSpc>
                <a:spcPct val="100000"/>
              </a:lnSpc>
              <a:spcBef>
                <a:spcPts val="0"/>
              </a:spcBef>
              <a:spcAft>
                <a:spcPts val="0"/>
              </a:spcAft>
              <a:buClr>
                <a:schemeClr val="dk1"/>
              </a:buClr>
              <a:buSzPct val="100000"/>
              <a:buFont typeface="Courier New"/>
              <a:buChar char="o"/>
              <a:defRPr sz="1800">
                <a:solidFill>
                  <a:schemeClr val="dk1"/>
                </a:solidFill>
              </a:defRPr>
            </a:lvl2pPr>
            <a:lvl3pPr marL="285750" indent="-285750" algn="ctr" rtl="0">
              <a:lnSpc>
                <a:spcPct val="100000"/>
              </a:lnSpc>
              <a:spcBef>
                <a:spcPts val="0"/>
              </a:spcBef>
              <a:spcAft>
                <a:spcPts val="0"/>
              </a:spcAft>
              <a:buClr>
                <a:schemeClr val="dk1"/>
              </a:buClr>
              <a:buSzPct val="100000"/>
              <a:buFont typeface="Wingdings"/>
              <a:buChar char="§"/>
              <a:defRPr sz="1800">
                <a:solidFill>
                  <a:schemeClr val="dk1"/>
                </a:solidFill>
              </a:defRPr>
            </a:lvl3pPr>
            <a:lvl4pPr marL="285750" indent="-285750" algn="ctr" rtl="0">
              <a:lnSpc>
                <a:spcPct val="100000"/>
              </a:lnSpc>
              <a:spcBef>
                <a:spcPts val="0"/>
              </a:spcBef>
              <a:spcAft>
                <a:spcPts val="0"/>
              </a:spcAft>
              <a:buClr>
                <a:schemeClr val="dk1"/>
              </a:buClr>
              <a:buSzPct val="166666"/>
              <a:buFont typeface="Arial"/>
              <a:buChar char="•"/>
              <a:defRPr sz="1800">
                <a:solidFill>
                  <a:schemeClr val="dk1"/>
                </a:solidFill>
              </a:defRPr>
            </a:lvl4pPr>
            <a:lvl5pPr marL="285750" indent="-285750" algn="ctr" rtl="0">
              <a:lnSpc>
                <a:spcPct val="100000"/>
              </a:lnSpc>
              <a:spcBef>
                <a:spcPts val="0"/>
              </a:spcBef>
              <a:spcAft>
                <a:spcPts val="0"/>
              </a:spcAft>
              <a:buClr>
                <a:schemeClr val="dk1"/>
              </a:buClr>
              <a:buSzPct val="100000"/>
              <a:buFont typeface="Courier New"/>
              <a:buChar char="o"/>
              <a:defRPr sz="1800">
                <a:solidFill>
                  <a:schemeClr val="dk1"/>
                </a:solidFill>
              </a:defRPr>
            </a:lvl5pPr>
            <a:lvl6pPr marL="285750" indent="-285750" algn="ctr" rtl="0">
              <a:lnSpc>
                <a:spcPct val="100000"/>
              </a:lnSpc>
              <a:spcBef>
                <a:spcPts val="0"/>
              </a:spcBef>
              <a:spcAft>
                <a:spcPts val="0"/>
              </a:spcAft>
              <a:buClr>
                <a:schemeClr val="dk1"/>
              </a:buClr>
              <a:buSzPct val="100000"/>
              <a:buFont typeface="Wingdings"/>
              <a:buChar char="§"/>
              <a:defRPr sz="1800">
                <a:solidFill>
                  <a:schemeClr val="dk1"/>
                </a:solidFill>
              </a:defRPr>
            </a:lvl6pPr>
            <a:lvl7pPr marL="285750" indent="-285750" algn="ctr" rtl="0">
              <a:lnSpc>
                <a:spcPct val="100000"/>
              </a:lnSpc>
              <a:spcBef>
                <a:spcPts val="0"/>
              </a:spcBef>
              <a:spcAft>
                <a:spcPts val="0"/>
              </a:spcAft>
              <a:buClr>
                <a:schemeClr val="dk1"/>
              </a:buClr>
              <a:buSzPct val="166666"/>
              <a:buFont typeface="Arial"/>
              <a:buChar char="•"/>
              <a:defRPr sz="1800">
                <a:solidFill>
                  <a:schemeClr val="dk1"/>
                </a:solidFill>
              </a:defRPr>
            </a:lvl7pPr>
            <a:lvl8pPr marL="285750" indent="-285750" algn="ctr" rtl="0">
              <a:lnSpc>
                <a:spcPct val="100000"/>
              </a:lnSpc>
              <a:spcBef>
                <a:spcPts val="0"/>
              </a:spcBef>
              <a:spcAft>
                <a:spcPts val="0"/>
              </a:spcAft>
              <a:buClr>
                <a:schemeClr val="dk1"/>
              </a:buClr>
              <a:buSzPct val="100000"/>
              <a:buFont typeface="Courier New"/>
              <a:buChar char="o"/>
              <a:defRPr sz="1800">
                <a:solidFill>
                  <a:schemeClr val="dk1"/>
                </a:solidFill>
              </a:defRPr>
            </a:lvl8pPr>
            <a:lvl9pPr marL="285750" indent="-285750" algn="ctr" rtl="0">
              <a:lnSpc>
                <a:spcPct val="100000"/>
              </a:lnSpc>
              <a:spcBef>
                <a:spcPts val="0"/>
              </a:spcBef>
              <a:spcAft>
                <a:spcPts val="0"/>
              </a:spcAft>
              <a:buClr>
                <a:schemeClr val="dk1"/>
              </a:buClr>
              <a:buSzPct val="100000"/>
              <a:buFont typeface="Wingdings"/>
              <a:buChar char="§"/>
              <a:defRPr sz="1800">
                <a:solidFill>
                  <a:schemeClr val="dk1"/>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lt1"/>
            </a:gs>
            <a:gs pos="30000">
              <a:schemeClr val="lt1"/>
            </a:gs>
            <a:gs pos="100000">
              <a:schemeClr val="lt2"/>
            </a:gs>
          </a:gsLst>
          <a:path path="circle">
            <a:fillToRect l="50000" t="50000" r="50000" b="50000"/>
          </a:path>
          <a:tileRect/>
        </a:gra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1pPr>
            <a:lvl2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2pPr>
            <a:lvl3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3pPr>
            <a:lvl4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4pPr>
            <a:lvl5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5pPr>
            <a:lvl6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6pPr>
            <a:lvl7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7pPr>
            <a:lvl8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8pPr>
            <a:lvl9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9pPr>
          </a:lstStyle>
          <a:p>
            <a:endParaRPr/>
          </a:p>
        </p:txBody>
      </p:sp>
      <p:sp>
        <p:nvSpPr>
          <p:cNvPr id="6" name="Shape 6"/>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marL="342900" indent="-342900" algn="l" rtl="0">
              <a:spcBef>
                <a:spcPts val="600"/>
              </a:spcBef>
              <a:buClr>
                <a:srgbClr val="000000"/>
              </a:buClr>
              <a:buSzPct val="166666"/>
              <a:buFont typeface="Arial"/>
              <a:buChar char="•"/>
              <a:defRPr sz="3000" b="0" i="0" u="none" strike="noStrike" cap="none" baseline="0">
                <a:solidFill>
                  <a:srgbClr val="000000"/>
                </a:solidFill>
                <a:latin typeface="Arial"/>
                <a:ea typeface="Arial"/>
                <a:cs typeface="Arial"/>
                <a:sym typeface="Arial"/>
              </a:defRPr>
            </a:lvl1pPr>
            <a:lvl2pPr marL="742950" indent="-285750" algn="l" rtl="0">
              <a:spcBef>
                <a:spcPts val="480"/>
              </a:spcBef>
              <a:buClr>
                <a:srgbClr val="000000"/>
              </a:buClr>
              <a:buSzPct val="100000"/>
              <a:buFont typeface="Courier New"/>
              <a:buChar char="o"/>
              <a:defRPr sz="2400" b="0" i="0" u="none" strike="noStrike" cap="none" baseline="0">
                <a:solidFill>
                  <a:srgbClr val="000000"/>
                </a:solidFill>
                <a:latin typeface="Arial"/>
                <a:ea typeface="Arial"/>
                <a:cs typeface="Arial"/>
                <a:sym typeface="Arial"/>
              </a:defRPr>
            </a:lvl2pPr>
            <a:lvl3pPr marL="1143000" indent="-228600" algn="l" rtl="0">
              <a:spcBef>
                <a:spcPts val="480"/>
              </a:spcBef>
              <a:buClr>
                <a:srgbClr val="000000"/>
              </a:buClr>
              <a:buSzPct val="100000"/>
              <a:buFont typeface="Wingdings"/>
              <a:buChar char="§"/>
              <a:defRPr sz="2400" b="0" i="0" u="none" strike="noStrike" cap="none" baseline="0">
                <a:solidFill>
                  <a:srgbClr val="000000"/>
                </a:solidFill>
                <a:latin typeface="Arial"/>
                <a:ea typeface="Arial"/>
                <a:cs typeface="Arial"/>
                <a:sym typeface="Arial"/>
              </a:defRPr>
            </a:lvl3pPr>
            <a:lvl4pPr marL="1600200" indent="-228600" algn="l" rtl="0">
              <a:spcBef>
                <a:spcPts val="360"/>
              </a:spcBef>
              <a:buClr>
                <a:srgbClr val="000000"/>
              </a:buClr>
              <a:buSzPct val="166666"/>
              <a:buFont typeface="Arial"/>
              <a:buChar char="•"/>
              <a:defRPr sz="1800" b="0" i="0" u="none" strike="noStrike" cap="none" baseline="0">
                <a:solidFill>
                  <a:srgbClr val="000000"/>
                </a:solidFill>
                <a:latin typeface="Arial"/>
                <a:ea typeface="Arial"/>
                <a:cs typeface="Arial"/>
                <a:sym typeface="Arial"/>
              </a:defRPr>
            </a:lvl4pPr>
            <a:lvl5pPr marL="2057400" indent="-228600" algn="l" rtl="0">
              <a:spcBef>
                <a:spcPts val="360"/>
              </a:spcBef>
              <a:buClr>
                <a:srgbClr val="000000"/>
              </a:buClr>
              <a:buSzPct val="100000"/>
              <a:buFont typeface="Courier New"/>
              <a:buChar char="o"/>
              <a:defRPr sz="1800" b="0" i="0" u="none" strike="noStrike" cap="none" baseline="0">
                <a:solidFill>
                  <a:srgbClr val="000000"/>
                </a:solidFill>
                <a:latin typeface="Arial"/>
                <a:ea typeface="Arial"/>
                <a:cs typeface="Arial"/>
                <a:sym typeface="Arial"/>
              </a:defRPr>
            </a:lvl5pPr>
            <a:lvl6pPr marL="2514600" indent="-228600" algn="l" rtl="0">
              <a:spcBef>
                <a:spcPts val="360"/>
              </a:spcBef>
              <a:buClr>
                <a:srgbClr val="000000"/>
              </a:buClr>
              <a:buSzPct val="100000"/>
              <a:buFont typeface="Wingdings"/>
              <a:buChar char="§"/>
              <a:defRPr sz="1800" b="0" i="0" u="none" strike="noStrike" cap="none" baseline="0">
                <a:solidFill>
                  <a:srgbClr val="000000"/>
                </a:solidFill>
                <a:latin typeface="Arial"/>
                <a:ea typeface="Arial"/>
                <a:cs typeface="Arial"/>
                <a:sym typeface="Arial"/>
              </a:defRPr>
            </a:lvl6pPr>
            <a:lvl7pPr marL="2971800" indent="-228600" algn="l" rtl="0">
              <a:spcBef>
                <a:spcPts val="360"/>
              </a:spcBef>
              <a:buClr>
                <a:srgbClr val="000000"/>
              </a:buClr>
              <a:buSzPct val="166666"/>
              <a:buFont typeface="Arial"/>
              <a:buChar char="•"/>
              <a:defRPr sz="1800" b="0" i="0" u="none" strike="noStrike" cap="none" baseline="0">
                <a:solidFill>
                  <a:srgbClr val="000000"/>
                </a:solidFill>
                <a:latin typeface="Arial"/>
                <a:ea typeface="Arial"/>
                <a:cs typeface="Arial"/>
                <a:sym typeface="Arial"/>
              </a:defRPr>
            </a:lvl7pPr>
            <a:lvl8pPr marL="3429000" indent="-228600" algn="l" rtl="0">
              <a:spcBef>
                <a:spcPts val="360"/>
              </a:spcBef>
              <a:buClr>
                <a:srgbClr val="000000"/>
              </a:buClr>
              <a:buSzPct val="100000"/>
              <a:buFont typeface="Courier New"/>
              <a:buChar char="o"/>
              <a:defRPr sz="1800" b="0" i="0" u="none" strike="noStrike" cap="none" baseline="0">
                <a:solidFill>
                  <a:srgbClr val="000000"/>
                </a:solidFill>
                <a:latin typeface="Arial"/>
                <a:ea typeface="Arial"/>
                <a:cs typeface="Arial"/>
                <a:sym typeface="Arial"/>
              </a:defRPr>
            </a:lvl8pPr>
            <a:lvl9pPr marL="3886200" indent="-228600" algn="l" rtl="0">
              <a:spcBef>
                <a:spcPts val="360"/>
              </a:spcBef>
              <a:buClr>
                <a:srgbClr val="000000"/>
              </a:buClr>
              <a:buSzPct val="100000"/>
              <a:buFont typeface="Wingdings"/>
              <a:buChar char="§"/>
              <a:defRPr sz="1800" b="0" i="0" u="none" strike="noStrike" cap="none" baseline="0">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685800" y="0"/>
            <a:ext cx="7681499" cy="959999"/>
          </a:xfrm>
          <a:prstGeom prst="rect">
            <a:avLst/>
          </a:prstGeom>
        </p:spPr>
        <p:txBody>
          <a:bodyPr lIns="91425" tIns="91425" rIns="91425" bIns="91425" anchor="b" anchorCtr="0">
            <a:noAutofit/>
          </a:bodyPr>
          <a:lstStyle/>
          <a:p>
            <a:pPr>
              <a:buNone/>
            </a:pPr>
            <a:r>
              <a:rPr lang="en"/>
              <a:t>Gabriel Garcia Marquez</a:t>
            </a:r>
          </a:p>
        </p:txBody>
      </p:sp>
      <p:sp>
        <p:nvSpPr>
          <p:cNvPr id="24" name="Shape 24"/>
          <p:cNvSpPr txBox="1">
            <a:spLocks noGrp="1"/>
          </p:cNvSpPr>
          <p:nvPr>
            <p:ph type="subTitle" idx="1"/>
          </p:nvPr>
        </p:nvSpPr>
        <p:spPr>
          <a:xfrm>
            <a:off x="454450" y="1109637"/>
            <a:ext cx="2657700" cy="1046400"/>
          </a:xfrm>
          <a:prstGeom prst="rect">
            <a:avLst/>
          </a:prstGeom>
        </p:spPr>
        <p:txBody>
          <a:bodyPr lIns="91425" tIns="91425" rIns="91425" bIns="91425" anchor="t" anchorCtr="0">
            <a:noAutofit/>
          </a:bodyPr>
          <a:lstStyle/>
          <a:p>
            <a:pPr>
              <a:buNone/>
            </a:pPr>
            <a:r>
              <a:rPr lang="en"/>
              <a:t>Born on March, 6, 1928 in Columbia </a:t>
            </a:r>
          </a:p>
        </p:txBody>
      </p:sp>
      <p:sp>
        <p:nvSpPr>
          <p:cNvPr id="25" name="Shape 25"/>
          <p:cNvSpPr txBox="1"/>
          <p:nvPr/>
        </p:nvSpPr>
        <p:spPr>
          <a:xfrm>
            <a:off x="2924975" y="1503800"/>
            <a:ext cx="2164799" cy="1305600"/>
          </a:xfrm>
          <a:prstGeom prst="rect">
            <a:avLst/>
          </a:prstGeom>
          <a:noFill/>
        </p:spPr>
        <p:txBody>
          <a:bodyPr lIns="91425" tIns="91425" rIns="91425" bIns="91425" anchor="t" anchorCtr="0">
            <a:noAutofit/>
          </a:bodyPr>
          <a:lstStyle/>
          <a:p>
            <a:pPr>
              <a:buNone/>
            </a:pPr>
            <a:r>
              <a:rPr lang="en" sz="3000"/>
              <a:t>Became a Journalist after college</a:t>
            </a:r>
          </a:p>
        </p:txBody>
      </p:sp>
      <p:sp>
        <p:nvSpPr>
          <p:cNvPr id="26" name="Shape 26"/>
          <p:cNvSpPr txBox="1"/>
          <p:nvPr/>
        </p:nvSpPr>
        <p:spPr>
          <a:xfrm>
            <a:off x="5139375" y="1074150"/>
            <a:ext cx="2164799" cy="2462400"/>
          </a:xfrm>
          <a:prstGeom prst="rect">
            <a:avLst/>
          </a:prstGeom>
          <a:noFill/>
        </p:spPr>
        <p:txBody>
          <a:bodyPr lIns="91425" tIns="91425" rIns="91425" bIns="91425" anchor="t" anchorCtr="0">
            <a:noAutofit/>
          </a:bodyPr>
          <a:lstStyle/>
          <a:p>
            <a:pPr>
              <a:buNone/>
            </a:pPr>
            <a:r>
              <a:rPr lang="en" sz="3000">
                <a:solidFill>
                  <a:srgbClr val="999999"/>
                </a:solidFill>
              </a:rPr>
              <a:t>Became to be known worldwide for his book "</a:t>
            </a:r>
            <a:r>
              <a:rPr lang="en" sz="3000" i="1">
                <a:solidFill>
                  <a:srgbClr val="999999"/>
                </a:solidFill>
                <a:latin typeface="Times New Roman"/>
                <a:ea typeface="Times New Roman"/>
                <a:cs typeface="Times New Roman"/>
                <a:sym typeface="Times New Roman"/>
              </a:rPr>
              <a:t>Cien aos de soledad" translated to "One Hundred Years Of Solitude"</a:t>
            </a:r>
          </a:p>
        </p:txBody>
      </p:sp>
      <p:sp>
        <p:nvSpPr>
          <p:cNvPr id="27" name="Shape 27"/>
          <p:cNvSpPr txBox="1"/>
          <p:nvPr/>
        </p:nvSpPr>
        <p:spPr>
          <a:xfrm>
            <a:off x="446175" y="4032175"/>
            <a:ext cx="4660200" cy="2214299"/>
          </a:xfrm>
          <a:prstGeom prst="rect">
            <a:avLst/>
          </a:prstGeom>
          <a:noFill/>
        </p:spPr>
        <p:txBody>
          <a:bodyPr lIns="91425" tIns="91425" rIns="91425" bIns="91425" anchor="t" anchorCtr="0">
            <a:noAutofit/>
          </a:bodyPr>
          <a:lstStyle/>
          <a:p>
            <a:pPr>
              <a:buNone/>
            </a:pPr>
            <a:r>
              <a:rPr lang="en" sz="3000"/>
              <a:t>By creating the Book "One Hundred Years Of Solitude" Gabriel is considered to contributed to the creation  "Magical Realism"</a:t>
            </a:r>
          </a:p>
        </p:txBody>
      </p:sp>
      <p:sp>
        <p:nvSpPr>
          <p:cNvPr id="28" name="Shape 28"/>
          <p:cNvSpPr/>
          <p:nvPr/>
        </p:nvSpPr>
        <p:spPr>
          <a:xfrm>
            <a:off x="6808836" y="4165322"/>
            <a:ext cx="2307440" cy="2692676"/>
          </a:xfrm>
          <a:prstGeom prst="rect">
            <a:avLst/>
          </a:prstGeom>
          <a:blipFill>
            <a:blip r:embed="rId3"/>
            <a:stretch>
              <a:fillRect/>
            </a:stretch>
          </a:blipFill>
          <a:ln>
            <a:noFill/>
          </a:ln>
        </p:spPr>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57200" y="0"/>
            <a:ext cx="8229600" cy="696599"/>
          </a:xfrm>
          <a:prstGeom prst="rect">
            <a:avLst/>
          </a:prstGeom>
        </p:spPr>
        <p:txBody>
          <a:bodyPr lIns="91425" tIns="91425" rIns="91425" bIns="91425" anchor="b" anchorCtr="0">
            <a:noAutofit/>
          </a:bodyPr>
          <a:lstStyle/>
          <a:p>
            <a:pPr>
              <a:buNone/>
            </a:pPr>
            <a:r>
              <a:rPr lang="en" sz="3000"/>
              <a:t>Contribution To His Home Country</a:t>
            </a:r>
          </a:p>
        </p:txBody>
      </p:sp>
      <p:sp>
        <p:nvSpPr>
          <p:cNvPr id="34" name="Shape 34"/>
          <p:cNvSpPr txBox="1"/>
          <p:nvPr/>
        </p:nvSpPr>
        <p:spPr>
          <a:xfrm>
            <a:off x="594900" y="1090675"/>
            <a:ext cx="8411400" cy="1850700"/>
          </a:xfrm>
          <a:prstGeom prst="rect">
            <a:avLst/>
          </a:prstGeom>
          <a:noFill/>
        </p:spPr>
        <p:txBody>
          <a:bodyPr lIns="91425" tIns="91425" rIns="91425" bIns="91425" anchor="t" anchorCtr="0">
            <a:noAutofit/>
          </a:bodyPr>
          <a:lstStyle/>
          <a:p>
            <a:pPr>
              <a:buNone/>
            </a:pPr>
            <a:r>
              <a:rPr lang="en" sz="3000"/>
              <a:t>After Writing One Hundred Years of Solitude he went back to see his family in Barcelona, Spain, Catalonia. He stayed away for seven years, during this time he worked with the Colombian government against the guerrillas, including in the 19th of April movement or (M-19). Also known to have relationships with powerful leaders like Fidel Castro.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a:buNone/>
            </a:pPr>
            <a:r>
              <a:rPr lang="en"/>
              <a:t>Nobel Prize Acceptance Speech </a:t>
            </a:r>
          </a:p>
        </p:txBody>
      </p:sp>
      <p:sp>
        <p:nvSpPr>
          <p:cNvPr id="40" name="Shape 40"/>
          <p:cNvSpPr txBox="1">
            <a:spLocks noGrp="1"/>
          </p:cNvSpPr>
          <p:nvPr>
            <p:ph type="body" idx="1"/>
          </p:nvPr>
        </p:nvSpPr>
        <p:spPr>
          <a:xfrm>
            <a:off x="457200" y="1600200"/>
            <a:ext cx="8229600" cy="827100"/>
          </a:xfrm>
          <a:prstGeom prst="rect">
            <a:avLst/>
          </a:prstGeom>
        </p:spPr>
        <p:txBody>
          <a:bodyPr lIns="91425" tIns="91425" rIns="91425" bIns="91425" anchor="t" anchorCtr="0">
            <a:noAutofit/>
          </a:bodyPr>
          <a:lstStyle/>
          <a:p>
            <a:pPr>
              <a:buNone/>
            </a:pPr>
            <a:r>
              <a:rPr lang="en"/>
              <a:t>Awarded the Nobel prize for literature in 1982</a:t>
            </a:r>
          </a:p>
        </p:txBody>
      </p:sp>
      <p:sp>
        <p:nvSpPr>
          <p:cNvPr id="41" name="Shape 41"/>
          <p:cNvSpPr txBox="1"/>
          <p:nvPr/>
        </p:nvSpPr>
        <p:spPr>
          <a:xfrm>
            <a:off x="484450" y="2497950"/>
            <a:ext cx="3164100" cy="3042899"/>
          </a:xfrm>
          <a:prstGeom prst="rect">
            <a:avLst/>
          </a:prstGeom>
          <a:noFill/>
        </p:spPr>
        <p:txBody>
          <a:bodyPr lIns="91425" tIns="91425" rIns="91425" bIns="91425" anchor="t" anchorCtr="0">
            <a:noAutofit/>
          </a:bodyPr>
          <a:lstStyle/>
          <a:p>
            <a:pPr lvl="0" rtl="0">
              <a:buNone/>
            </a:pPr>
            <a:r>
              <a:rPr lang="en" sz="1800"/>
              <a:t>Awarded for his novels and stories involving fantastic and wonderful thing mixing into the real world creating something called magical realism.</a:t>
            </a:r>
          </a:p>
          <a:p>
            <a:endParaRPr/>
          </a:p>
        </p:txBody>
      </p:sp>
      <p:sp>
        <p:nvSpPr>
          <p:cNvPr id="42" name="Shape 42"/>
          <p:cNvSpPr txBox="1"/>
          <p:nvPr/>
        </p:nvSpPr>
        <p:spPr>
          <a:xfrm>
            <a:off x="4375200" y="3693925"/>
            <a:ext cx="3693899" cy="2967299"/>
          </a:xfrm>
          <a:prstGeom prst="rect">
            <a:avLst/>
          </a:prstGeom>
          <a:noFill/>
        </p:spPr>
        <p:txBody>
          <a:bodyPr lIns="91425" tIns="91425" rIns="91425" bIns="91425" anchor="t" anchorCtr="0">
            <a:noAutofit/>
          </a:bodyPr>
          <a:lstStyle/>
          <a:p>
            <a:pPr>
              <a:buNone/>
            </a:pPr>
            <a:r>
              <a:rPr lang="en" sz="1800"/>
              <a:t>In Marquez speech he talks about European Colonialism, and the removal of terrorism in Latin American Culture. He also calls out some specific Latin American countries that have been affected by foreign policies.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a:buNone/>
            </a:pPr>
            <a:r>
              <a:rPr lang="en"/>
              <a:t>Contributions to literature </a:t>
            </a:r>
          </a:p>
        </p:txBody>
      </p:sp>
      <p:sp>
        <p:nvSpPr>
          <p:cNvPr id="48" name="Shape 48"/>
          <p:cNvSpPr txBox="1">
            <a:spLocks noGrp="1"/>
          </p:cNvSpPr>
          <p:nvPr>
            <p:ph type="body" idx="1"/>
          </p:nvPr>
        </p:nvSpPr>
        <p:spPr>
          <a:xfrm>
            <a:off x="457200" y="1600200"/>
            <a:ext cx="8229600" cy="1780799"/>
          </a:xfrm>
          <a:prstGeom prst="rect">
            <a:avLst/>
          </a:prstGeom>
        </p:spPr>
        <p:txBody>
          <a:bodyPr lIns="91425" tIns="91425" rIns="91425" bIns="91425" anchor="t" anchorCtr="0">
            <a:noAutofit/>
          </a:bodyPr>
          <a:lstStyle/>
          <a:p>
            <a:pPr>
              <a:buNone/>
            </a:pPr>
            <a:r>
              <a:rPr lang="en"/>
              <a:t>Gabriel Garcia Marquez i considered to be one of the people who created a style of writing called "Magical Realism"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a:buNone/>
            </a:pPr>
            <a:r>
              <a:rPr lang="en"/>
              <a:t>Conclusion</a:t>
            </a:r>
          </a:p>
        </p:txBody>
      </p:sp>
      <p:sp>
        <p:nvSpPr>
          <p:cNvPr id="54" name="Shape 54"/>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a:buNone/>
            </a:pPr>
            <a:r>
              <a:rPr lang="en"/>
              <a:t>Gabriel Garcia Marquez was a large contribution to  because he was the first to mix magic with realisliteraturem creating a new genre. </a:t>
            </a:r>
          </a:p>
        </p:txBody>
      </p:sp>
      <p:sp>
        <p:nvSpPr>
          <p:cNvPr id="55" name="Shape 55"/>
          <p:cNvSpPr txBox="1"/>
          <p:nvPr/>
        </p:nvSpPr>
        <p:spPr>
          <a:xfrm>
            <a:off x="1592625" y="1027950"/>
            <a:ext cx="3657600" cy="457200"/>
          </a:xfrm>
          <a:prstGeom prst="rect">
            <a:avLst/>
          </a:prstGeom>
          <a:noFill/>
        </p:spPr>
        <p:txBody>
          <a:bodyPr lIns="91425" tIns="91425" rIns="91425" bIns="91425" anchor="t" anchorCtr="0">
            <a:noAutofit/>
          </a:bodyPr>
          <a:lstStyle/>
          <a:p>
            <a:endParaRPr/>
          </a:p>
        </p:txBody>
      </p:sp>
    </p:spTree>
  </p:cSld>
  <p:clrMapOvr>
    <a:masterClrMapping/>
  </p:clrMapOvr>
  <p:transition spd="slow">
    <p:cut/>
  </p:transition>
</p:sld>
</file>

<file path=ppt/theme/theme1.xml><?xml version="1.0" encoding="utf-8"?>
<a:theme xmlns:a="http://schemas.openxmlformats.org/drawingml/2006/main">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251</Words>
  <Application>Microsoft Office PowerPoint</Application>
  <PresentationFormat>On-screen Show (4:3)</PresentationFormat>
  <Paragraphs>15</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
      <vt:lpstr>Gabriel Garcia Marquez</vt:lpstr>
      <vt:lpstr>Contribution To His Home Country</vt:lpstr>
      <vt:lpstr>Nobel Prize Acceptance Speech </vt:lpstr>
      <vt:lpstr>Contributions to literature </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Gabriel Garcia Marquez</dc:title>
  <dc:creator>Scott Hauenstein</dc:creator>
  <cp:lastModifiedBy>shauenstein</cp:lastModifiedBy>
  <cp:revision>1</cp:revision>
  <dcterms:modified xsi:type="dcterms:W3CDTF">2013-03-08T22:07:48Z</dcterms:modified>
</cp:coreProperties>
</file>