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5EB1-4EC0-4E49-A061-C75134B5EE1C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D5818-C45F-1543-A67A-D801D3F605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83420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5EB1-4EC0-4E49-A061-C75134B5EE1C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D5818-C45F-1543-A67A-D801D3F605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08814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5EB1-4EC0-4E49-A061-C75134B5EE1C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D5818-C45F-1543-A67A-D801D3F605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2040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5EB1-4EC0-4E49-A061-C75134B5EE1C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D5818-C45F-1543-A67A-D801D3F605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31277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5EB1-4EC0-4E49-A061-C75134B5EE1C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D5818-C45F-1543-A67A-D801D3F605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9304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5EB1-4EC0-4E49-A061-C75134B5EE1C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D5818-C45F-1543-A67A-D801D3F605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626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5EB1-4EC0-4E49-A061-C75134B5EE1C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D5818-C45F-1543-A67A-D801D3F605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4387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5EB1-4EC0-4E49-A061-C75134B5EE1C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D5818-C45F-1543-A67A-D801D3F605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46900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5EB1-4EC0-4E49-A061-C75134B5EE1C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D5818-C45F-1543-A67A-D801D3F605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6900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5EB1-4EC0-4E49-A061-C75134B5EE1C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D5818-C45F-1543-A67A-D801D3F605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0884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5EB1-4EC0-4E49-A061-C75134B5EE1C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D5818-C45F-1543-A67A-D801D3F605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10789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85EB1-4EC0-4E49-A061-C75134B5EE1C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D5818-C45F-1543-A67A-D801D3F605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78004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4001"/>
            <a:ext cx="7772400" cy="1034142"/>
          </a:xfrm>
        </p:spPr>
        <p:txBody>
          <a:bodyPr/>
          <a:lstStyle/>
          <a:p>
            <a:r>
              <a:rPr lang="en-US" dirty="0" smtClean="0">
                <a:solidFill>
                  <a:srgbClr val="F79646"/>
                </a:solidFill>
              </a:rPr>
              <a:t>Derek Walcott</a:t>
            </a:r>
            <a:endParaRPr lang="en-US" dirty="0">
              <a:solidFill>
                <a:srgbClr val="F7964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753428"/>
            <a:ext cx="7086600" cy="885371"/>
          </a:xfrm>
        </p:spPr>
        <p:txBody>
          <a:bodyPr/>
          <a:lstStyle/>
          <a:p>
            <a:r>
              <a:rPr lang="en-US" dirty="0" smtClean="0">
                <a:solidFill>
                  <a:schemeClr val="accent6"/>
                </a:solidFill>
              </a:rPr>
              <a:t>A Latin American Nobel </a:t>
            </a:r>
            <a:r>
              <a:rPr lang="en-US" dirty="0">
                <a:solidFill>
                  <a:schemeClr val="accent6"/>
                </a:solidFill>
              </a:rPr>
              <a:t>P</a:t>
            </a:r>
            <a:r>
              <a:rPr lang="en-US" dirty="0" smtClean="0">
                <a:solidFill>
                  <a:schemeClr val="accent6"/>
                </a:solidFill>
              </a:rPr>
              <a:t>rize </a:t>
            </a:r>
            <a:r>
              <a:rPr lang="en-US" dirty="0">
                <a:solidFill>
                  <a:schemeClr val="accent6"/>
                </a:solidFill>
              </a:rPr>
              <a:t>W</a:t>
            </a:r>
            <a:r>
              <a:rPr lang="en-US" dirty="0" smtClean="0">
                <a:solidFill>
                  <a:schemeClr val="accent6"/>
                </a:solidFill>
              </a:rPr>
              <a:t>inner</a:t>
            </a:r>
            <a:endParaRPr lang="en-US" dirty="0">
              <a:solidFill>
                <a:schemeClr val="accent6"/>
              </a:solidFill>
            </a:endParaRPr>
          </a:p>
        </p:txBody>
      </p:sp>
      <p:pic>
        <p:nvPicPr>
          <p:cNvPr id="4" name="Picture 3" descr="Unknown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61143" y="1578429"/>
            <a:ext cx="6446157" cy="3029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0857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79646"/>
                </a:solidFill>
              </a:rPr>
              <a:t>Biographical Info.</a:t>
            </a:r>
            <a:endParaRPr lang="en-US" dirty="0">
              <a:solidFill>
                <a:srgbClr val="F7964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79646"/>
                </a:solidFill>
              </a:rPr>
              <a:t>Derek Walcott was born in </a:t>
            </a:r>
            <a:r>
              <a:rPr lang="en-US" dirty="0">
                <a:solidFill>
                  <a:srgbClr val="F79646"/>
                </a:solidFill>
              </a:rPr>
              <a:t>C</a:t>
            </a:r>
            <a:r>
              <a:rPr lang="en-US" dirty="0" smtClean="0">
                <a:solidFill>
                  <a:srgbClr val="F79646"/>
                </a:solidFill>
              </a:rPr>
              <a:t>astries on the island of </a:t>
            </a:r>
            <a:r>
              <a:rPr lang="en-US" dirty="0">
                <a:solidFill>
                  <a:srgbClr val="F79646"/>
                </a:solidFill>
              </a:rPr>
              <a:t>Saint Lucia, North of </a:t>
            </a:r>
            <a:r>
              <a:rPr lang="en-US" dirty="0" smtClean="0">
                <a:solidFill>
                  <a:srgbClr val="F79646"/>
                </a:solidFill>
              </a:rPr>
              <a:t>Venezuela, in 1930</a:t>
            </a:r>
          </a:p>
          <a:p>
            <a:r>
              <a:rPr lang="en-US" dirty="0" smtClean="0">
                <a:solidFill>
                  <a:srgbClr val="F79646"/>
                </a:solidFill>
              </a:rPr>
              <a:t>He was a poet and a playwright.</a:t>
            </a:r>
          </a:p>
          <a:p>
            <a:r>
              <a:rPr lang="en-US" dirty="0" smtClean="0">
                <a:solidFill>
                  <a:srgbClr val="F79646"/>
                </a:solidFill>
              </a:rPr>
              <a:t>He was raised in a catholic family under French colonial rule.</a:t>
            </a:r>
          </a:p>
          <a:p>
            <a:r>
              <a:rPr lang="en-US" dirty="0" smtClean="0">
                <a:solidFill>
                  <a:srgbClr val="F79646"/>
                </a:solidFill>
              </a:rPr>
              <a:t>His father died when he was about 2 years old</a:t>
            </a:r>
            <a:endParaRPr lang="en-US" dirty="0">
              <a:solidFill>
                <a:srgbClr val="F7964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835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79646"/>
                </a:solidFill>
              </a:rPr>
              <a:t>Early Adulthood</a:t>
            </a:r>
            <a:endParaRPr lang="en-US" dirty="0">
              <a:solidFill>
                <a:srgbClr val="F7964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F79646"/>
                </a:solidFill>
              </a:rPr>
              <a:t>After studying in a local college, he moved to Trinidad in 1953.</a:t>
            </a:r>
          </a:p>
          <a:p>
            <a:r>
              <a:rPr lang="en-US" dirty="0" smtClean="0">
                <a:solidFill>
                  <a:srgbClr val="F79646"/>
                </a:solidFill>
              </a:rPr>
              <a:t>At age 18, he made a debut with </a:t>
            </a:r>
            <a:r>
              <a:rPr lang="en-US" i="1" dirty="0" smtClean="0">
                <a:solidFill>
                  <a:srgbClr val="F79646"/>
                </a:solidFill>
              </a:rPr>
              <a:t>25 Poems </a:t>
            </a:r>
            <a:r>
              <a:rPr lang="en-US" dirty="0" smtClean="0">
                <a:solidFill>
                  <a:srgbClr val="F79646"/>
                </a:solidFill>
              </a:rPr>
              <a:t>but his breakthrough was with the </a:t>
            </a:r>
            <a:r>
              <a:rPr lang="en-US" i="1" dirty="0" smtClean="0">
                <a:solidFill>
                  <a:srgbClr val="F79646"/>
                </a:solidFill>
              </a:rPr>
              <a:t>Green Night </a:t>
            </a:r>
            <a:r>
              <a:rPr lang="en-US" dirty="0" smtClean="0">
                <a:solidFill>
                  <a:srgbClr val="F79646"/>
                </a:solidFill>
              </a:rPr>
              <a:t>a collection of poems published.</a:t>
            </a:r>
          </a:p>
          <a:p>
            <a:r>
              <a:rPr lang="en-US" dirty="0" smtClean="0">
                <a:solidFill>
                  <a:srgbClr val="F79646"/>
                </a:solidFill>
              </a:rPr>
              <a:t>He was mostly into writing books of poetry and writing plays. </a:t>
            </a:r>
          </a:p>
          <a:p>
            <a:r>
              <a:rPr lang="en-US" dirty="0" smtClean="0">
                <a:solidFill>
                  <a:srgbClr val="F79646"/>
                </a:solidFill>
              </a:rPr>
              <a:t>He would the classic, folklore, and history in with the vernacular language.</a:t>
            </a:r>
          </a:p>
        </p:txBody>
      </p:sp>
    </p:spTree>
    <p:extLst>
      <p:ext uri="{BB962C8B-B14F-4D97-AF65-F5344CB8AC3E}">
        <p14:creationId xmlns:p14="http://schemas.microsoft.com/office/powerpoint/2010/main" xmlns="" val="2406641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79646"/>
                </a:solidFill>
              </a:rPr>
              <a:t>Career</a:t>
            </a:r>
            <a:endParaRPr lang="en-US" dirty="0">
              <a:solidFill>
                <a:srgbClr val="F7964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79646"/>
                </a:solidFill>
              </a:rPr>
              <a:t>In 1981, he was hired as a professor at Boston University.</a:t>
            </a:r>
          </a:p>
          <a:p>
            <a:r>
              <a:rPr lang="en-US" dirty="0" smtClean="0">
                <a:solidFill>
                  <a:srgbClr val="F79646"/>
                </a:solidFill>
              </a:rPr>
              <a:t>He wrote books of poetry and plays on a regular basis for about two decades.</a:t>
            </a:r>
          </a:p>
          <a:p>
            <a:r>
              <a:rPr lang="en-US" dirty="0" smtClean="0">
                <a:solidFill>
                  <a:srgbClr val="F79646"/>
                </a:solidFill>
              </a:rPr>
              <a:t>His poem </a:t>
            </a:r>
            <a:r>
              <a:rPr lang="en-US" dirty="0" err="1" smtClean="0">
                <a:solidFill>
                  <a:srgbClr val="F79646"/>
                </a:solidFill>
              </a:rPr>
              <a:t>Omeros</a:t>
            </a:r>
            <a:r>
              <a:rPr lang="en-US" dirty="0" smtClean="0">
                <a:solidFill>
                  <a:srgbClr val="F79646"/>
                </a:solidFill>
              </a:rPr>
              <a:t>, which references characters of </a:t>
            </a:r>
            <a:r>
              <a:rPr lang="en-US" i="1" dirty="0" smtClean="0">
                <a:solidFill>
                  <a:srgbClr val="F79646"/>
                </a:solidFill>
              </a:rPr>
              <a:t>The Iliad</a:t>
            </a:r>
            <a:r>
              <a:rPr lang="en-US" dirty="0" smtClean="0">
                <a:solidFill>
                  <a:srgbClr val="F79646"/>
                </a:solidFill>
              </a:rPr>
              <a:t> and </a:t>
            </a:r>
            <a:r>
              <a:rPr lang="en-US" i="1" dirty="0" smtClean="0">
                <a:solidFill>
                  <a:srgbClr val="F79646"/>
                </a:solidFill>
              </a:rPr>
              <a:t>The Odyssey</a:t>
            </a:r>
            <a:r>
              <a:rPr lang="en-US" dirty="0" smtClean="0">
                <a:solidFill>
                  <a:srgbClr val="F79646"/>
                </a:solidFill>
              </a:rPr>
              <a:t>, was praised as his major achievements</a:t>
            </a:r>
            <a:r>
              <a:rPr lang="en-US" i="1" dirty="0" smtClean="0">
                <a:solidFill>
                  <a:srgbClr val="F79646"/>
                </a:solidFill>
              </a:rPr>
              <a:t>.</a:t>
            </a:r>
          </a:p>
          <a:p>
            <a:r>
              <a:rPr lang="en-US" dirty="0" smtClean="0">
                <a:solidFill>
                  <a:srgbClr val="F79646"/>
                </a:solidFill>
              </a:rPr>
              <a:t>He won the Nobel Prize for Literature in 1992, the first Caribbean writer to be awarded.</a:t>
            </a:r>
            <a:endParaRPr lang="en-US" dirty="0">
              <a:solidFill>
                <a:srgbClr val="F7964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42118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79646"/>
                </a:solidFill>
              </a:rPr>
              <a:t>Acceptance Speech</a:t>
            </a:r>
            <a:endParaRPr lang="en-US" dirty="0">
              <a:solidFill>
                <a:srgbClr val="F7964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79646"/>
                </a:solidFill>
              </a:rPr>
              <a:t>He mentions the broken language of the Caribbean and the struggle of other Caribbean writers.</a:t>
            </a:r>
          </a:p>
          <a:p>
            <a:r>
              <a:rPr lang="en-US" dirty="0" smtClean="0">
                <a:solidFill>
                  <a:srgbClr val="F79646"/>
                </a:solidFill>
              </a:rPr>
              <a:t>He dedicated the award to them and wants to support them with their struggles of coming through.</a:t>
            </a:r>
          </a:p>
          <a:p>
            <a:r>
              <a:rPr lang="en-US" dirty="0" smtClean="0">
                <a:solidFill>
                  <a:srgbClr val="F79646"/>
                </a:solidFill>
              </a:rPr>
              <a:t>Since he was the first Caribbean writer to be awarded he </a:t>
            </a:r>
            <a:r>
              <a:rPr lang="en-US" dirty="0" err="1" smtClean="0">
                <a:solidFill>
                  <a:srgbClr val="F79646"/>
                </a:solidFill>
              </a:rPr>
              <a:t>doesn</a:t>
            </a:r>
            <a:r>
              <a:rPr lang="fr-FR" dirty="0" smtClean="0">
                <a:solidFill>
                  <a:srgbClr val="F79646"/>
                </a:solidFill>
              </a:rPr>
              <a:t>’</a:t>
            </a:r>
            <a:r>
              <a:rPr lang="en-US" dirty="0" smtClean="0">
                <a:solidFill>
                  <a:srgbClr val="F79646"/>
                </a:solidFill>
              </a:rPr>
              <a:t>t want to be </a:t>
            </a:r>
            <a:r>
              <a:rPr lang="en-US" smtClean="0">
                <a:solidFill>
                  <a:srgbClr val="F79646"/>
                </a:solidFill>
              </a:rPr>
              <a:t>the last.</a:t>
            </a:r>
            <a:endParaRPr lang="en-US" dirty="0" smtClean="0">
              <a:solidFill>
                <a:srgbClr val="F7964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9276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79646"/>
                </a:solidFill>
              </a:rPr>
              <a:t>After the Nobel Prize</a:t>
            </a:r>
            <a:endParaRPr lang="en-US" dirty="0">
              <a:solidFill>
                <a:srgbClr val="F7964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79646"/>
                </a:solidFill>
              </a:rPr>
              <a:t>He kept on writing books throughout 1992 to 2010</a:t>
            </a:r>
          </a:p>
          <a:p>
            <a:r>
              <a:rPr lang="en-US" dirty="0" smtClean="0">
                <a:solidFill>
                  <a:srgbClr val="F79646"/>
                </a:solidFill>
              </a:rPr>
              <a:t>In 2009 he started a three year scholar in residence position in the University of Alberta </a:t>
            </a:r>
          </a:p>
          <a:p>
            <a:r>
              <a:rPr lang="en-US" dirty="0" smtClean="0">
                <a:solidFill>
                  <a:srgbClr val="F79646"/>
                </a:solidFill>
              </a:rPr>
              <a:t>In 2010 he became a </a:t>
            </a:r>
            <a:r>
              <a:rPr lang="en-US" dirty="0" err="1" smtClean="0">
                <a:solidFill>
                  <a:srgbClr val="F79646"/>
                </a:solidFill>
              </a:rPr>
              <a:t>proffesor</a:t>
            </a:r>
            <a:r>
              <a:rPr lang="en-US" dirty="0" smtClean="0">
                <a:solidFill>
                  <a:srgbClr val="F79646"/>
                </a:solidFill>
              </a:rPr>
              <a:t> of the University of Essex</a:t>
            </a:r>
            <a:endParaRPr lang="en-US" dirty="0">
              <a:solidFill>
                <a:srgbClr val="F7964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296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1268</TotalTime>
  <Words>294</Words>
  <Application>Microsoft Office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Derek Walcott</vt:lpstr>
      <vt:lpstr>Biographical Info.</vt:lpstr>
      <vt:lpstr>Early Adulthood</vt:lpstr>
      <vt:lpstr>Career</vt:lpstr>
      <vt:lpstr>Acceptance Speech</vt:lpstr>
      <vt:lpstr>After the Nobel Prize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Derek Walcott</dc:title>
  <dc:creator>TMP301</dc:creator>
  <cp:lastModifiedBy>shauenstein</cp:lastModifiedBy>
  <cp:revision>7</cp:revision>
  <dcterms:created xsi:type="dcterms:W3CDTF">2013-03-05T20:17:37Z</dcterms:created>
  <dcterms:modified xsi:type="dcterms:W3CDTF">2013-03-08T21:51:28Z</dcterms:modified>
</cp:coreProperties>
</file>