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E7EF2-1325-48C5-8C35-EE975D1A0BD2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87B34-4AAA-450E-95F4-E5D4B1A6C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Cooperative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Using Complex, Compound and Simple sentences.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you are the masters of these types of sentences, complete the following:</a:t>
            </a:r>
          </a:p>
          <a:p>
            <a:r>
              <a:rPr lang="en-US" dirty="0" smtClean="0"/>
              <a:t>Write two paragraphs using a variety of the three sentences. Mix them up to create something that is interesting to read.  </a:t>
            </a:r>
          </a:p>
          <a:p>
            <a:r>
              <a:rPr lang="en-US" dirty="0" smtClean="0"/>
              <a:t>The topic is yours to create.  </a:t>
            </a:r>
            <a:endParaRPr lang="en-US" dirty="0" smtClean="0"/>
          </a:p>
          <a:p>
            <a:r>
              <a:rPr lang="en-US" dirty="0" smtClean="0"/>
              <a:t>Be prepared to read your paragraphs to the class.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81000"/>
            <a:ext cx="71628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SIMPLE SENTENCE</a:t>
            </a:r>
            <a:endParaRPr lang="en-US" sz="2800" dirty="0" smtClean="0"/>
          </a:p>
          <a:p>
            <a:r>
              <a:rPr lang="en-US" sz="2800" dirty="0" smtClean="0"/>
              <a:t>A simple sentence, also called an independent clause, contains a subject and a verb, and it expresses a complete thought. In the following simple sentences, subjects are in yellow, and verbs are in green</a:t>
            </a:r>
            <a:r>
              <a:rPr lang="en-US" dirty="0" smtClean="0"/>
              <a:t>. 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3352800"/>
            <a:ext cx="7010400" cy="332398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A. Some </a:t>
            </a:r>
            <a:r>
              <a:rPr lang="en-US" sz="3200" dirty="0" smtClean="0">
                <a:solidFill>
                  <a:srgbClr val="FFFF00"/>
                </a:solidFill>
              </a:rPr>
              <a:t>students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like</a:t>
            </a:r>
            <a:r>
              <a:rPr lang="en-US" sz="3200" dirty="0" smtClean="0"/>
              <a:t> to study in the mornings.</a:t>
            </a:r>
            <a:br>
              <a:rPr lang="en-US" sz="3200" dirty="0" smtClean="0"/>
            </a:br>
            <a:r>
              <a:rPr lang="en-US" sz="3200" dirty="0" smtClean="0"/>
              <a:t>B</a:t>
            </a:r>
            <a:r>
              <a:rPr lang="en-US" sz="3200" dirty="0" smtClean="0">
                <a:solidFill>
                  <a:srgbClr val="FFFF00"/>
                </a:solidFill>
              </a:rPr>
              <a:t>. Juan </a:t>
            </a:r>
            <a:r>
              <a:rPr lang="en-US" sz="3200" dirty="0" smtClean="0"/>
              <a:t>and </a:t>
            </a:r>
            <a:r>
              <a:rPr lang="en-US" sz="3200" dirty="0" smtClean="0">
                <a:solidFill>
                  <a:srgbClr val="FFFF00"/>
                </a:solidFill>
              </a:rPr>
              <a:t>Arturo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play</a:t>
            </a:r>
            <a:r>
              <a:rPr lang="en-US" sz="3200" dirty="0" smtClean="0"/>
              <a:t> football every afternoon.</a:t>
            </a:r>
            <a:br>
              <a:rPr lang="en-US" sz="3200" dirty="0" smtClean="0"/>
            </a:br>
            <a:r>
              <a:rPr lang="en-US" sz="3200" dirty="0" smtClean="0"/>
              <a:t>C. </a:t>
            </a:r>
            <a:r>
              <a:rPr lang="en-US" sz="3200" dirty="0" smtClean="0">
                <a:solidFill>
                  <a:srgbClr val="FFFF00"/>
                </a:solidFill>
              </a:rPr>
              <a:t>Alicia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goes</a:t>
            </a:r>
            <a:r>
              <a:rPr lang="en-US" sz="3200" dirty="0" smtClean="0"/>
              <a:t> to the library and </a:t>
            </a:r>
            <a:r>
              <a:rPr lang="en-US" sz="3200" dirty="0" smtClean="0">
                <a:solidFill>
                  <a:srgbClr val="00B050"/>
                </a:solidFill>
              </a:rPr>
              <a:t>studies</a:t>
            </a:r>
            <a:r>
              <a:rPr lang="en-US" sz="3200" dirty="0" smtClean="0"/>
              <a:t> every day.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533400"/>
            <a:ext cx="7315200" cy="483209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en-US" sz="4400" dirty="0" smtClean="0"/>
              <a:t>Your group will begin to write Simple Sentences.  Write your sentence and pass it to the person next to you and they will continue to write a simple sentence.  Everyone will write 3 simple sentences</a:t>
            </a:r>
            <a:endParaRPr lang="en-US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0"/>
            <a:ext cx="838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COMPOUND SENTENCE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A compound sentence contains two independent clauses joined by a </a:t>
            </a:r>
            <a:r>
              <a:rPr lang="en-US" sz="2800" dirty="0" smtClean="0">
                <a:solidFill>
                  <a:srgbClr val="C00000"/>
                </a:solidFill>
              </a:rPr>
              <a:t>coordinator.</a:t>
            </a:r>
            <a:r>
              <a:rPr lang="en-US" sz="2800" dirty="0" smtClean="0"/>
              <a:t> The coordinators are as follows: </a:t>
            </a:r>
            <a:r>
              <a:rPr lang="en-US" sz="2800" i="1" dirty="0" smtClean="0"/>
              <a:t>for, and, nor, but, or, yet, so</a:t>
            </a:r>
            <a:r>
              <a:rPr lang="en-US" sz="2800" dirty="0" smtClean="0"/>
              <a:t>. (Helpful hint: The first letter of each of the coordinators spells </a:t>
            </a:r>
            <a:r>
              <a:rPr lang="en-US" sz="2800" i="1" dirty="0" smtClean="0"/>
              <a:t>FANBOYS</a:t>
            </a:r>
            <a:r>
              <a:rPr lang="en-US" sz="2800" dirty="0" smtClean="0"/>
              <a:t>.) In the following compound sentences, subjects are in yellow, verbs are in green, and the coordinators and the commas that precede them are in red. 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57200" y="3962400"/>
            <a:ext cx="7696200" cy="26776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dirty="0" smtClean="0"/>
              <a:t>A. </a:t>
            </a:r>
            <a:r>
              <a:rPr lang="en-US" sz="2800" dirty="0" smtClean="0">
                <a:solidFill>
                  <a:srgbClr val="FFC000"/>
                </a:solidFill>
              </a:rPr>
              <a:t> I </a:t>
            </a:r>
            <a:r>
              <a:rPr lang="en-US" sz="2800" dirty="0" smtClean="0">
                <a:solidFill>
                  <a:srgbClr val="92D050"/>
                </a:solidFill>
              </a:rPr>
              <a:t>tried </a:t>
            </a:r>
            <a:r>
              <a:rPr lang="en-US" sz="2800" dirty="0" smtClean="0"/>
              <a:t>to speak Spanish, </a:t>
            </a:r>
            <a:r>
              <a:rPr lang="en-US" sz="2800" dirty="0" smtClean="0">
                <a:solidFill>
                  <a:srgbClr val="FF0000"/>
                </a:solidFill>
              </a:rPr>
              <a:t>and</a:t>
            </a:r>
            <a:r>
              <a:rPr lang="en-US" sz="2800" dirty="0" smtClean="0"/>
              <a:t> my </a:t>
            </a:r>
            <a:r>
              <a:rPr lang="en-US" sz="2800" dirty="0" smtClean="0">
                <a:solidFill>
                  <a:srgbClr val="FFC000"/>
                </a:solidFill>
              </a:rPr>
              <a:t>friend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92D050"/>
                </a:solidFill>
              </a:rPr>
              <a:t>tried</a:t>
            </a:r>
            <a:r>
              <a:rPr lang="en-US" sz="2800" dirty="0" smtClean="0"/>
              <a:t> to speak English.  </a:t>
            </a:r>
            <a:br>
              <a:rPr lang="en-US" sz="2800" dirty="0" smtClean="0"/>
            </a:br>
            <a:r>
              <a:rPr lang="en-US" sz="2800" dirty="0" smtClean="0"/>
              <a:t>B.  </a:t>
            </a:r>
            <a:r>
              <a:rPr lang="en-US" sz="2800" dirty="0" smtClean="0">
                <a:solidFill>
                  <a:srgbClr val="FFC000"/>
                </a:solidFill>
              </a:rPr>
              <a:t>Alejandro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92D050"/>
                </a:solidFill>
              </a:rPr>
              <a:t>played</a:t>
            </a:r>
            <a:r>
              <a:rPr lang="en-US" sz="2800" dirty="0" smtClean="0"/>
              <a:t> football, </a:t>
            </a:r>
            <a:r>
              <a:rPr lang="en-US" sz="2800" dirty="0" smtClean="0">
                <a:solidFill>
                  <a:srgbClr val="FF0000"/>
                </a:solidFill>
              </a:rPr>
              <a:t>so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C000"/>
                </a:solidFill>
              </a:rPr>
              <a:t>Maria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92D050"/>
                </a:solidFill>
              </a:rPr>
              <a:t>went</a:t>
            </a:r>
            <a:r>
              <a:rPr lang="en-US" sz="2800" dirty="0" smtClean="0"/>
              <a:t> shopping.  </a:t>
            </a:r>
            <a:br>
              <a:rPr lang="en-US" sz="2800" dirty="0" smtClean="0"/>
            </a:br>
            <a:r>
              <a:rPr lang="en-US" sz="2800" dirty="0" smtClean="0"/>
              <a:t>C.  </a:t>
            </a:r>
            <a:r>
              <a:rPr lang="en-US" sz="2800" dirty="0" smtClean="0">
                <a:solidFill>
                  <a:srgbClr val="FFC000"/>
                </a:solidFill>
              </a:rPr>
              <a:t>Alejandro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92D050"/>
                </a:solidFill>
              </a:rPr>
              <a:t>played</a:t>
            </a:r>
            <a:r>
              <a:rPr lang="en-US" sz="2800" dirty="0" smtClean="0"/>
              <a:t> football, </a:t>
            </a:r>
            <a:r>
              <a:rPr lang="en-US" sz="2800" dirty="0" smtClean="0">
                <a:solidFill>
                  <a:srgbClr val="FF0000"/>
                </a:solidFill>
              </a:rPr>
              <a:t>and </a:t>
            </a:r>
            <a:r>
              <a:rPr lang="en-US" sz="2800" dirty="0" smtClean="0">
                <a:solidFill>
                  <a:srgbClr val="FFC000"/>
                </a:solidFill>
              </a:rPr>
              <a:t>Maria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92D050"/>
                </a:solidFill>
              </a:rPr>
              <a:t>went</a:t>
            </a:r>
            <a:r>
              <a:rPr lang="en-US" sz="2800" dirty="0" smtClean="0"/>
              <a:t> shopping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533400"/>
            <a:ext cx="7620000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dirty="0" smtClean="0"/>
              <a:t>Your group will begin to write Compound Sentences.  Write your sentence and pass it to the person next to you and they will continue to write a simple sentence.  Everyone will write 3 compound sentences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0"/>
            <a:ext cx="815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COMPLEX SENTENCE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A complex sentence has an independent clause joined by one or more dependent clauses. A complex sentence always has a subordinator such as </a:t>
            </a:r>
            <a:r>
              <a:rPr lang="en-US" sz="2400" i="1" dirty="0" smtClean="0"/>
              <a:t>because, since, after, although, </a:t>
            </a:r>
            <a:r>
              <a:rPr lang="en-US" sz="2400" dirty="0" smtClean="0"/>
              <a:t>or</a:t>
            </a:r>
            <a:r>
              <a:rPr lang="en-US" sz="2400" i="1" dirty="0" smtClean="0"/>
              <a:t> when</a:t>
            </a:r>
            <a:r>
              <a:rPr lang="en-US" sz="2400" dirty="0" smtClean="0"/>
              <a:t> or a relative pronoun such as </a:t>
            </a:r>
            <a:r>
              <a:rPr lang="en-US" sz="2400" i="1" dirty="0" smtClean="0"/>
              <a:t>that, who,</a:t>
            </a:r>
            <a:r>
              <a:rPr lang="en-US" sz="2400" dirty="0" smtClean="0"/>
              <a:t> or</a:t>
            </a:r>
            <a:r>
              <a:rPr lang="en-US" sz="2400" i="1" dirty="0" smtClean="0"/>
              <a:t> which</a:t>
            </a:r>
            <a:r>
              <a:rPr lang="en-US" sz="2400" dirty="0" smtClean="0"/>
              <a:t>. In the following complex sentences, subjects are in yellow, verbs are in green, and the subordinators and their commas (when required) are in red.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609600" y="3429000"/>
            <a:ext cx="8229600" cy="193899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buAutoNum type="alphaUcPeriod"/>
            </a:pPr>
            <a:r>
              <a:rPr lang="en-US" sz="2000" dirty="0" smtClean="0">
                <a:solidFill>
                  <a:srgbClr val="FF0000"/>
                </a:solidFill>
              </a:rPr>
              <a:t>When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he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handed</a:t>
            </a:r>
            <a:r>
              <a:rPr lang="en-US" sz="2000" dirty="0" smtClean="0"/>
              <a:t> in his homework</a:t>
            </a:r>
            <a:r>
              <a:rPr lang="en-US" sz="2000" dirty="0" smtClean="0">
                <a:solidFill>
                  <a:srgbClr val="FF0000"/>
                </a:solidFill>
              </a:rPr>
              <a:t>,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he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forgot</a:t>
            </a:r>
            <a:r>
              <a:rPr lang="en-US" sz="2000" dirty="0" smtClean="0"/>
              <a:t> to give the teacher the last page.  </a:t>
            </a:r>
            <a:endParaRPr lang="en-US" sz="2000" dirty="0" smtClean="0"/>
          </a:p>
          <a:p>
            <a:pPr marL="457200" indent="-457200">
              <a:buAutoNum type="alphaUcPeriod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FF00"/>
                </a:solidFill>
              </a:rPr>
              <a:t>teacher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returned</a:t>
            </a:r>
            <a:r>
              <a:rPr lang="en-US" sz="2000" dirty="0" smtClean="0"/>
              <a:t> the homework </a:t>
            </a:r>
            <a:r>
              <a:rPr lang="en-US" sz="2000" dirty="0" smtClean="0">
                <a:solidFill>
                  <a:srgbClr val="FF0000"/>
                </a:solidFill>
              </a:rPr>
              <a:t>after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she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noticed</a:t>
            </a:r>
            <a:r>
              <a:rPr lang="en-US" sz="2000" dirty="0" smtClean="0"/>
              <a:t> the error. </a:t>
            </a:r>
            <a:endParaRPr lang="en-US" sz="2000" dirty="0" smtClean="0"/>
          </a:p>
          <a:p>
            <a:pPr marL="457200" indent="-457200">
              <a:buAutoNum type="alphaUcPeriod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FF00"/>
                </a:solidFill>
              </a:rPr>
              <a:t>students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are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studying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because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they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have</a:t>
            </a:r>
            <a:r>
              <a:rPr lang="en-US" sz="2000" dirty="0" smtClean="0"/>
              <a:t> a test tomorrow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457200" indent="-457200">
              <a:buAutoNum type="alphaUcPeriod"/>
            </a:pPr>
            <a:r>
              <a:rPr lang="en-US" sz="2000" dirty="0" smtClean="0"/>
              <a:t> After </a:t>
            </a:r>
            <a:r>
              <a:rPr lang="en-US" sz="2000" dirty="0" smtClean="0">
                <a:solidFill>
                  <a:srgbClr val="FFFF00"/>
                </a:solidFill>
              </a:rPr>
              <a:t>they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finished studying</a:t>
            </a:r>
            <a:r>
              <a:rPr lang="en-US" sz="2000" dirty="0" smtClean="0">
                <a:solidFill>
                  <a:srgbClr val="FF0000"/>
                </a:solidFill>
              </a:rPr>
              <a:t>, 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John </a:t>
            </a:r>
            <a:r>
              <a:rPr lang="en-US" sz="2000" dirty="0" smtClean="0"/>
              <a:t>and </a:t>
            </a:r>
            <a:r>
              <a:rPr lang="en-US" sz="2000" dirty="0" err="1" smtClean="0">
                <a:solidFill>
                  <a:srgbClr val="FFFF00"/>
                </a:solidFill>
              </a:rPr>
              <a:t>Ivanna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went</a:t>
            </a:r>
            <a:r>
              <a:rPr lang="en-US" sz="2000" dirty="0" smtClean="0"/>
              <a:t> to the movies. </a:t>
            </a:r>
            <a:endParaRPr lang="en-US" sz="2000" dirty="0" smtClean="0">
              <a:solidFill>
                <a:srgbClr val="FFFF00"/>
              </a:solidFill>
            </a:endParaRPr>
          </a:p>
          <a:p>
            <a:pPr marL="457200" indent="-457200">
              <a:buAutoNum type="alphaUcPeriod"/>
            </a:pPr>
            <a:r>
              <a:rPr lang="en-US" sz="2000" dirty="0" smtClean="0">
                <a:solidFill>
                  <a:srgbClr val="FFFF00"/>
                </a:solidFill>
              </a:rPr>
              <a:t>Rachel </a:t>
            </a:r>
            <a:r>
              <a:rPr lang="en-US" sz="2000" dirty="0" smtClean="0"/>
              <a:t>and </a:t>
            </a:r>
            <a:r>
              <a:rPr lang="en-US" sz="2000" dirty="0" smtClean="0">
                <a:solidFill>
                  <a:srgbClr val="FFFF00"/>
                </a:solidFill>
              </a:rPr>
              <a:t>Joy </a:t>
            </a:r>
            <a:r>
              <a:rPr lang="en-US" sz="2000" dirty="0" smtClean="0">
                <a:solidFill>
                  <a:srgbClr val="00B050"/>
                </a:solidFill>
              </a:rPr>
              <a:t>went</a:t>
            </a:r>
            <a:r>
              <a:rPr lang="en-US" sz="2000" dirty="0" smtClean="0"/>
              <a:t> to the movies </a:t>
            </a:r>
            <a:r>
              <a:rPr lang="en-US" sz="2000" dirty="0" smtClean="0">
                <a:solidFill>
                  <a:srgbClr val="FF0000"/>
                </a:solidFill>
              </a:rPr>
              <a:t>after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they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finished</a:t>
            </a:r>
            <a:r>
              <a:rPr lang="en-US" sz="2000" dirty="0" smtClean="0"/>
              <a:t> studying.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7924800" cy="483209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dirty="0" smtClean="0"/>
              <a:t>Your group will begin to write Complex  Sentences.  Write your sentence and pass it to the person next to you and they will continue to write a simple sentence.  Everyone will write 3 Complex sentences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Start with a topic your group finds consensus with.  You agree on what topic you want to write about….</a:t>
            </a:r>
          </a:p>
          <a:p>
            <a:r>
              <a:rPr lang="en-US" dirty="0" smtClean="0"/>
              <a:t>This could be about Justin </a:t>
            </a:r>
            <a:r>
              <a:rPr lang="en-US" dirty="0" err="1" smtClean="0"/>
              <a:t>Bieber’s</a:t>
            </a:r>
            <a:r>
              <a:rPr lang="en-US" dirty="0" smtClean="0"/>
              <a:t> haircut or Barack Obama’s silly name, whatever… you decide.  Your group will begin writing with the simple sentences and go around the table, then complex and finally compound sentences.  </a:t>
            </a:r>
          </a:p>
          <a:p>
            <a:r>
              <a:rPr lang="en-US" dirty="0" smtClean="0"/>
              <a:t>Be prepared to read your finished product to the class.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Finally, you will have produced a variety of sentence styles and will have complete understanding of simple, compound and  complex sentences.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492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Cooperative Writing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Writing</dc:title>
  <dc:creator>User</dc:creator>
  <cp:lastModifiedBy>shauenstein</cp:lastModifiedBy>
  <cp:revision>8</cp:revision>
  <dcterms:created xsi:type="dcterms:W3CDTF">2012-09-10T03:12:04Z</dcterms:created>
  <dcterms:modified xsi:type="dcterms:W3CDTF">2012-09-10T14:49:03Z</dcterms:modified>
</cp:coreProperties>
</file>