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7" name="Shape 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0" name="Shape 10"/>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1" name="Shape 1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Clr>
                <a:schemeClr val="dk1"/>
              </a:buClr>
              <a:buSzPct val="100000"/>
              <a:buNone/>
              <a:defRPr sz="1800">
                <a:solidFill>
                  <a:schemeClr val="dk1"/>
                </a:solidFill>
              </a:defRPr>
            </a:lvl1pPr>
          </a:lstStyle>
          <a:p>
            <a:endParaRPr/>
          </a:p>
        </p:txBody>
      </p:sp>
      <p:sp>
        <p:nvSpPr>
          <p:cNvPr id="26" name="Shape 2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SzPct val="100000"/>
              <a:defRPr sz="3000"/>
            </a:lvl1pPr>
            <a:lvl2pPr>
              <a:spcBef>
                <a:spcPts val="480"/>
              </a:spcBef>
              <a:buSzPct val="100000"/>
              <a:defRPr sz="2400"/>
            </a:lvl2pPr>
            <a:lvl3pPr>
              <a:spcBef>
                <a:spcPts val="480"/>
              </a:spcBef>
              <a:buSzPct val="100000"/>
              <a:defRPr sz="2400"/>
            </a:lvl3pPr>
            <a:lvl4pPr>
              <a:spcBef>
                <a:spcPts val="360"/>
              </a:spcBef>
              <a:buSzPct val="100000"/>
              <a:defRPr sz="1800"/>
            </a:lvl4pPr>
            <a:lvl5pPr>
              <a:spcBef>
                <a:spcPts val="360"/>
              </a:spcBef>
              <a:buSzPct val="100000"/>
              <a:defRPr sz="1800"/>
            </a:lvl5pPr>
            <a:lvl6pPr>
              <a:spcBef>
                <a:spcPts val="360"/>
              </a:spcBef>
              <a:buSzPct val="100000"/>
              <a:defRPr sz="1800"/>
            </a:lvl6pPr>
            <a:lvl7pPr>
              <a:spcBef>
                <a:spcPts val="360"/>
              </a:spcBef>
              <a:buSzPct val="100000"/>
              <a:defRPr sz="1800"/>
            </a:lvl7pPr>
            <a:lvl8pPr>
              <a:spcBef>
                <a:spcPts val="360"/>
              </a:spcBef>
              <a:buSzPct val="100000"/>
              <a:defRPr sz="1800"/>
            </a:lvl8pPr>
            <a:lvl9pPr>
              <a:spcBef>
                <a:spcPts val="360"/>
              </a:spcBef>
              <a:buSzPct val="100000"/>
              <a:defRPr sz="1800"/>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pPr>
                <a:spcBef>
                  <a:spcPts val="0"/>
                </a:spcBef>
                <a:buNone/>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685800" y="1583342"/>
            <a:ext cx="7772400" cy="1159856"/>
          </a:xfrm>
          <a:prstGeom prst="rect">
            <a:avLst/>
          </a:prstGeom>
        </p:spPr>
        <p:txBody>
          <a:bodyPr lIns="91425" tIns="91425" rIns="91425" bIns="91425" anchor="b" anchorCtr="0">
            <a:noAutofit/>
          </a:bodyPr>
          <a:lstStyle/>
          <a:p>
            <a:pPr>
              <a:spcBef>
                <a:spcPts val="0"/>
              </a:spcBef>
              <a:buNone/>
            </a:pPr>
            <a:r>
              <a:rPr lang="en"/>
              <a:t>Civil War in New Mexico</a:t>
            </a:r>
          </a:p>
        </p:txBody>
      </p:sp>
      <p:sp>
        <p:nvSpPr>
          <p:cNvPr id="31" name="Shape 31"/>
          <p:cNvSpPr txBox="1">
            <a:spLocks noGrp="1"/>
          </p:cNvSpPr>
          <p:nvPr>
            <p:ph type="subTitle" idx="1"/>
          </p:nvPr>
        </p:nvSpPr>
        <p:spPr>
          <a:xfrm>
            <a:off x="685800" y="2840053"/>
            <a:ext cx="7772400" cy="784737"/>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a:p>
        </p:txBody>
      </p:sp>
      <p:sp>
        <p:nvSpPr>
          <p:cNvPr id="91" name="Shape 9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92" name="Shape 92"/>
          <p:cNvPicPr preferRelativeResize="0"/>
          <p:nvPr/>
        </p:nvPicPr>
        <p:blipFill>
          <a:blip r:embed="rId3">
            <a:alphaModFix/>
          </a:blip>
          <a:stretch>
            <a:fillRect/>
          </a:stretch>
        </p:blipFill>
        <p:spPr>
          <a:xfrm>
            <a:off x="840300" y="1434375"/>
            <a:ext cx="2348974" cy="3135999"/>
          </a:xfrm>
          <a:prstGeom prst="rect">
            <a:avLst/>
          </a:prstGeom>
          <a:noFill/>
          <a:ln>
            <a:noFill/>
          </a:ln>
        </p:spPr>
      </p:pic>
      <p:sp>
        <p:nvSpPr>
          <p:cNvPr id="93" name="Shape 93"/>
          <p:cNvSpPr txBox="1"/>
          <p:nvPr/>
        </p:nvSpPr>
        <p:spPr>
          <a:xfrm>
            <a:off x="3392525" y="4089775"/>
            <a:ext cx="5112300" cy="480599"/>
          </a:xfrm>
          <a:prstGeom prst="rect">
            <a:avLst/>
          </a:prstGeom>
          <a:noFill/>
          <a:ln>
            <a:noFill/>
          </a:ln>
        </p:spPr>
        <p:txBody>
          <a:bodyPr lIns="91425" tIns="91425" rIns="91425" bIns="91425" anchor="t" anchorCtr="0">
            <a:noAutofit/>
          </a:bodyPr>
          <a:lstStyle/>
          <a:p>
            <a:pPr>
              <a:spcBef>
                <a:spcPts val="0"/>
              </a:spcBef>
              <a:buNone/>
            </a:pPr>
            <a:r>
              <a:rPr lang="en">
                <a:solidFill>
                  <a:srgbClr val="5A712D"/>
                </a:solidFill>
              </a:rPr>
              <a:t>CSA Brigadier General Henry Hopkins Sibley</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a:p>
        </p:txBody>
      </p:sp>
      <p:sp>
        <p:nvSpPr>
          <p:cNvPr id="99" name="Shape 9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100" name="Shape 100"/>
          <p:cNvPicPr preferRelativeResize="0"/>
          <p:nvPr/>
        </p:nvPicPr>
        <p:blipFill>
          <a:blip r:embed="rId3">
            <a:alphaModFix/>
          </a:blip>
          <a:stretch>
            <a:fillRect/>
          </a:stretch>
        </p:blipFill>
        <p:spPr>
          <a:xfrm>
            <a:off x="887175" y="449450"/>
            <a:ext cx="2857500" cy="4019550"/>
          </a:xfrm>
          <a:prstGeom prst="rect">
            <a:avLst/>
          </a:prstGeom>
          <a:noFill/>
          <a:ln>
            <a:noFill/>
          </a:ln>
        </p:spPr>
      </p:pic>
      <p:sp>
        <p:nvSpPr>
          <p:cNvPr id="101" name="Shape 101"/>
          <p:cNvSpPr txBox="1"/>
          <p:nvPr/>
        </p:nvSpPr>
        <p:spPr>
          <a:xfrm>
            <a:off x="4017875" y="3964725"/>
            <a:ext cx="4095900" cy="504299"/>
          </a:xfrm>
          <a:prstGeom prst="rect">
            <a:avLst/>
          </a:prstGeom>
          <a:noFill/>
          <a:ln>
            <a:noFill/>
          </a:ln>
        </p:spPr>
        <p:txBody>
          <a:bodyPr lIns="91425" tIns="91425" rIns="91425" bIns="91425" anchor="t" anchorCtr="0">
            <a:noAutofit/>
          </a:bodyPr>
          <a:lstStyle/>
          <a:p>
            <a:pPr>
              <a:spcBef>
                <a:spcPts val="0"/>
              </a:spcBef>
              <a:buNone/>
            </a:pPr>
            <a:r>
              <a:rPr lang="en" sz="1800">
                <a:solidFill>
                  <a:srgbClr val="5A712D"/>
                </a:solidFill>
              </a:rPr>
              <a:t>Union General Edward Canby</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a:p>
        </p:txBody>
      </p:sp>
      <p:sp>
        <p:nvSpPr>
          <p:cNvPr id="107" name="Shape 10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a:p>
        </p:txBody>
      </p:sp>
      <p:sp>
        <p:nvSpPr>
          <p:cNvPr id="37" name="Shape 3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38" name="Shape 38"/>
          <p:cNvPicPr preferRelativeResize="0"/>
          <p:nvPr/>
        </p:nvPicPr>
        <p:blipFill>
          <a:blip r:embed="rId3">
            <a:alphaModFix/>
          </a:blip>
          <a:stretch>
            <a:fillRect/>
          </a:stretch>
        </p:blipFill>
        <p:spPr>
          <a:xfrm rot="-5400000">
            <a:off x="2283086" y="-1262537"/>
            <a:ext cx="4647700" cy="813822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a:p>
        </p:txBody>
      </p:sp>
      <p:sp>
        <p:nvSpPr>
          <p:cNvPr id="44" name="Shape 4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b="1">
                <a:solidFill>
                  <a:schemeClr val="dk1"/>
                </a:solidFill>
              </a:rPr>
              <a:t>When and in what region of the country might the battle represented here have taken place?</a:t>
            </a:r>
          </a:p>
          <a:p>
            <a:pPr rtl="0">
              <a:spcBef>
                <a:spcPts val="0"/>
              </a:spcBef>
              <a:buNone/>
            </a:pPr>
            <a:endParaRPr b="1">
              <a:solidFill>
                <a:schemeClr val="dk1"/>
              </a:solidFill>
            </a:endParaRPr>
          </a:p>
          <a:p>
            <a:pPr>
              <a:spcBef>
                <a:spcPts val="0"/>
              </a:spcBef>
              <a:buNone/>
            </a:pPr>
            <a:r>
              <a:rPr lang="en" b="1">
                <a:solidFill>
                  <a:schemeClr val="dk1"/>
                </a:solidFill>
              </a:rPr>
              <a:t>Why is New Mexico, or the Battle of Glorieta Pass so important to our history and the history of the Civil War?</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Map of New Mexico Territory</a:t>
            </a:r>
          </a:p>
        </p:txBody>
      </p:sp>
      <p:sp>
        <p:nvSpPr>
          <p:cNvPr id="50" name="Shape 5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51" name="Shape 51"/>
          <p:cNvPicPr preferRelativeResize="0"/>
          <p:nvPr/>
        </p:nvPicPr>
        <p:blipFill>
          <a:blip r:embed="rId3">
            <a:alphaModFix/>
          </a:blip>
          <a:stretch>
            <a:fillRect/>
          </a:stretch>
        </p:blipFill>
        <p:spPr>
          <a:xfrm rot="-5400000">
            <a:off x="2546512" y="-1312537"/>
            <a:ext cx="3884074" cy="876444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a:p>
        </p:txBody>
      </p:sp>
      <p:sp>
        <p:nvSpPr>
          <p:cNvPr id="57" name="Shape 5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 sz="1800" b="1">
                <a:solidFill>
                  <a:schemeClr val="dk1"/>
                </a:solidFill>
              </a:rPr>
              <a:t>Questions for Map 1</a:t>
            </a:r>
          </a:p>
          <a:p>
            <a:pPr lvl="0" rtl="0">
              <a:spcBef>
                <a:spcPts val="0"/>
              </a:spcBef>
              <a:buClr>
                <a:schemeClr val="dk1"/>
              </a:buClr>
              <a:buSzPct val="61111"/>
              <a:buFont typeface="Arial"/>
              <a:buNone/>
            </a:pPr>
            <a:r>
              <a:rPr lang="en" sz="1800" b="1">
                <a:solidFill>
                  <a:schemeClr val="dk1"/>
                </a:solidFill>
              </a:rPr>
              <a:t>1.</a:t>
            </a:r>
            <a:r>
              <a:rPr lang="en" sz="1800">
                <a:solidFill>
                  <a:schemeClr val="dk1"/>
                </a:solidFill>
              </a:rPr>
              <a:t> Study the territories and states as they existed in 1862. How does this map differ from a modern map of the United States?</a:t>
            </a:r>
          </a:p>
          <a:p>
            <a:pPr lvl="0" rtl="0">
              <a:spcBef>
                <a:spcPts val="0"/>
              </a:spcBef>
              <a:buClr>
                <a:schemeClr val="dk1"/>
              </a:buClr>
              <a:buSzPct val="61111"/>
              <a:buFont typeface="Arial"/>
              <a:buNone/>
            </a:pPr>
            <a:r>
              <a:rPr lang="en" sz="1800" b="1">
                <a:solidFill>
                  <a:schemeClr val="dk1"/>
                </a:solidFill>
              </a:rPr>
              <a:t>2.</a:t>
            </a:r>
            <a:r>
              <a:rPr lang="en" sz="1800">
                <a:solidFill>
                  <a:schemeClr val="dk1"/>
                </a:solidFill>
              </a:rPr>
              <a:t> Locate the Santa Fe Trail. Name the states or territories shown on this map through which the trail passed on the way to Santa Fe.</a:t>
            </a:r>
          </a:p>
          <a:p>
            <a:pPr lvl="0" rtl="0">
              <a:spcBef>
                <a:spcPts val="0"/>
              </a:spcBef>
              <a:buClr>
                <a:schemeClr val="dk1"/>
              </a:buClr>
              <a:buSzPct val="61111"/>
              <a:buFont typeface="Arial"/>
              <a:buNone/>
            </a:pPr>
            <a:r>
              <a:rPr lang="en" sz="1800" b="1">
                <a:solidFill>
                  <a:schemeClr val="dk1"/>
                </a:solidFill>
              </a:rPr>
              <a:t>3.</a:t>
            </a:r>
            <a:r>
              <a:rPr lang="en" sz="1800">
                <a:solidFill>
                  <a:schemeClr val="dk1"/>
                </a:solidFill>
              </a:rPr>
              <a:t> Why did the Confederacy want to win control of New Mexico Territory?</a:t>
            </a:r>
          </a:p>
          <a:p>
            <a:pPr lvl="0" rtl="0">
              <a:spcBef>
                <a:spcPts val="0"/>
              </a:spcBef>
              <a:buClr>
                <a:schemeClr val="dk1"/>
              </a:buClr>
              <a:buSzPct val="61111"/>
              <a:buFont typeface="Arial"/>
              <a:buNone/>
            </a:pPr>
            <a:r>
              <a:rPr lang="en" sz="1800" b="1">
                <a:solidFill>
                  <a:schemeClr val="dk1"/>
                </a:solidFill>
              </a:rPr>
              <a:t>4.</a:t>
            </a:r>
            <a:r>
              <a:rPr lang="en" sz="1800">
                <a:solidFill>
                  <a:schemeClr val="dk1"/>
                </a:solidFill>
              </a:rPr>
              <a:t> What Indian tribes may have had an interest in the outcome of the war between the Union and the Confederacy in this region?</a:t>
            </a:r>
          </a:p>
          <a:p>
            <a:pPr lvl="0" rtl="0">
              <a:spcBef>
                <a:spcPts val="0"/>
              </a:spcBef>
              <a:buClr>
                <a:schemeClr val="dk1"/>
              </a:buClr>
              <a:buFont typeface="Arial"/>
              <a:buNone/>
            </a:pPr>
            <a:endParaRPr sz="1800">
              <a:solidFill>
                <a:schemeClr val="dk1"/>
              </a:solidFill>
            </a:endParaRPr>
          </a:p>
          <a:p>
            <a:pPr>
              <a:spcBef>
                <a:spcPts val="0"/>
              </a:spcBef>
              <a:buNone/>
            </a:pP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Map of Battle of Glorieta Pass</a:t>
            </a:r>
          </a:p>
        </p:txBody>
      </p:sp>
      <p:sp>
        <p:nvSpPr>
          <p:cNvPr id="63" name="Shape 6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64" name="Shape 64"/>
          <p:cNvPicPr preferRelativeResize="0"/>
          <p:nvPr/>
        </p:nvPicPr>
        <p:blipFill>
          <a:blip r:embed="rId3">
            <a:alphaModFix/>
          </a:blip>
          <a:stretch>
            <a:fillRect/>
          </a:stretch>
        </p:blipFill>
        <p:spPr>
          <a:xfrm rot="-5400000">
            <a:off x="2587962" y="-1152437"/>
            <a:ext cx="3968075" cy="843087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a:p>
        </p:txBody>
      </p:sp>
      <p:sp>
        <p:nvSpPr>
          <p:cNvPr id="70" name="Shape 7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71" name="Shape 71"/>
          <p:cNvPicPr preferRelativeResize="0"/>
          <p:nvPr/>
        </p:nvPicPr>
        <p:blipFill>
          <a:blip r:embed="rId3">
            <a:alphaModFix/>
          </a:blip>
          <a:stretch>
            <a:fillRect/>
          </a:stretch>
        </p:blipFill>
        <p:spPr>
          <a:xfrm>
            <a:off x="0" y="1255"/>
            <a:ext cx="9144000" cy="514098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Sharpshooter Ridge</a:t>
            </a:r>
          </a:p>
        </p:txBody>
      </p:sp>
      <p:sp>
        <p:nvSpPr>
          <p:cNvPr id="77" name="Shape 7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78" name="Shape 78"/>
          <p:cNvPicPr preferRelativeResize="0"/>
          <p:nvPr/>
        </p:nvPicPr>
        <p:blipFill>
          <a:blip r:embed="rId3">
            <a:alphaModFix/>
          </a:blip>
          <a:stretch>
            <a:fillRect/>
          </a:stretch>
        </p:blipFill>
        <p:spPr>
          <a:xfrm>
            <a:off x="410025" y="1063375"/>
            <a:ext cx="3490500" cy="3786425"/>
          </a:xfrm>
          <a:prstGeom prst="rect">
            <a:avLst/>
          </a:prstGeom>
          <a:noFill/>
          <a:ln>
            <a:noFill/>
          </a:ln>
        </p:spPr>
      </p:pic>
      <p:sp>
        <p:nvSpPr>
          <p:cNvPr id="79" name="Shape 79"/>
          <p:cNvSpPr txBox="1"/>
          <p:nvPr/>
        </p:nvSpPr>
        <p:spPr>
          <a:xfrm>
            <a:off x="4165425" y="1530400"/>
            <a:ext cx="4084800" cy="2588999"/>
          </a:xfrm>
          <a:prstGeom prst="rect">
            <a:avLst/>
          </a:prstGeom>
          <a:noFill/>
          <a:ln>
            <a:noFill/>
          </a:ln>
        </p:spPr>
        <p:txBody>
          <a:bodyPr lIns="91425" tIns="91425" rIns="91425" bIns="91425" anchor="t" anchorCtr="0">
            <a:noAutofit/>
          </a:bodyPr>
          <a:lstStyle/>
          <a:p>
            <a:pPr rtl="0">
              <a:spcBef>
                <a:spcPts val="0"/>
              </a:spcBef>
              <a:buNone/>
            </a:pPr>
            <a:r>
              <a:rPr lang="en" sz="1800">
                <a:solidFill>
                  <a:schemeClr val="dk1"/>
                </a:solidFill>
              </a:rPr>
              <a:t>This photograph was taken in 1990 from Sharpshooter's Ridge, just north of Pigeon's Ranch. It was the location of the Union right flank during the last day's battle. Much of the land in and around the battlefield remains intact because of its isolation from cities and the nature of the terrain.</a:t>
            </a:r>
          </a:p>
          <a:p>
            <a:pPr lvl="0" rtl="0">
              <a:spcBef>
                <a:spcPts val="0"/>
              </a:spcBef>
              <a:buClr>
                <a:schemeClr val="dk1"/>
              </a:buClr>
              <a:buSzPct val="100000"/>
              <a:buFont typeface="Arial"/>
              <a:buNone/>
            </a:pPr>
            <a:r>
              <a:rPr lang="en" sz="1100" b="1">
                <a:solidFill>
                  <a:schemeClr val="dk1"/>
                </a:solidFill>
              </a:rPr>
              <a:t>Questions for Photo 2</a:t>
            </a:r>
          </a:p>
          <a:p>
            <a:pPr lvl="0" rtl="0">
              <a:spcBef>
                <a:spcPts val="0"/>
              </a:spcBef>
              <a:buClr>
                <a:schemeClr val="dk1"/>
              </a:buClr>
              <a:buSzPct val="100000"/>
              <a:buFont typeface="Arial"/>
              <a:buNone/>
            </a:pPr>
            <a:r>
              <a:rPr lang="en" sz="1100" b="1">
                <a:solidFill>
                  <a:schemeClr val="dk1"/>
                </a:solidFill>
              </a:rPr>
              <a:t>1.</a:t>
            </a:r>
            <a:r>
              <a:rPr lang="en" sz="1100">
                <a:solidFill>
                  <a:schemeClr val="dk1"/>
                </a:solidFill>
              </a:rPr>
              <a:t> Why was Sharpshooter's Ridge a strategic position for the Colorado Volunteers serving in the Union army?</a:t>
            </a:r>
          </a:p>
          <a:p>
            <a:pPr lvl="0" rtl="0">
              <a:spcBef>
                <a:spcPts val="0"/>
              </a:spcBef>
              <a:buClr>
                <a:schemeClr val="dk1"/>
              </a:buClr>
              <a:buSzPct val="100000"/>
              <a:buFont typeface="Arial"/>
              <a:buNone/>
            </a:pPr>
            <a:r>
              <a:rPr lang="en" sz="1100" b="1">
                <a:solidFill>
                  <a:schemeClr val="dk1"/>
                </a:solidFill>
              </a:rPr>
              <a:t>2.</a:t>
            </a:r>
            <a:r>
              <a:rPr lang="en" sz="1100">
                <a:solidFill>
                  <a:schemeClr val="dk1"/>
                </a:solidFill>
              </a:rPr>
              <a:t> Do you think it is important to preserve the battlefield from any future development and change? Why or why not?</a:t>
            </a:r>
          </a:p>
          <a:p>
            <a:pPr rtl="0">
              <a:spcBef>
                <a:spcPts val="0"/>
              </a:spcBef>
              <a:buNone/>
            </a:pPr>
            <a:endParaRPr sz="1800">
              <a:solidFill>
                <a:schemeClr val="dk1"/>
              </a:solidFill>
            </a:endParaRPr>
          </a:p>
          <a:p>
            <a:pPr>
              <a:spcBef>
                <a:spcPts val="0"/>
              </a:spcBef>
              <a:buNone/>
            </a:pPr>
            <a:endParaRPr sz="1800">
              <a:solidFill>
                <a:schemeClr val="dk1"/>
              </a:solidFill>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Impact of the Confederate Invasion</a:t>
            </a:r>
          </a:p>
        </p:txBody>
      </p:sp>
      <p:sp>
        <p:nvSpPr>
          <p:cNvPr id="85" name="Shape 8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SzPct val="78571"/>
              <a:buFont typeface="Arial"/>
              <a:buNone/>
            </a:pPr>
            <a:r>
              <a:rPr lang="en" sz="1400" b="1">
                <a:solidFill>
                  <a:schemeClr val="dk1"/>
                </a:solidFill>
              </a:rPr>
              <a:t>Activity 2: Impact of the Confederate Invasion</a:t>
            </a:r>
          </a:p>
          <a:p>
            <a:pPr lvl="0" rtl="0">
              <a:spcBef>
                <a:spcPts val="0"/>
              </a:spcBef>
              <a:buClr>
                <a:schemeClr val="dk1"/>
              </a:buClr>
              <a:buSzPct val="78571"/>
              <a:buFont typeface="Arial"/>
              <a:buNone/>
            </a:pPr>
            <a:r>
              <a:rPr lang="en" sz="1400">
                <a:solidFill>
                  <a:schemeClr val="dk1"/>
                </a:solidFill>
              </a:rPr>
              <a:t>Have the class examine Peticolas' diary entry in Reading 2 and discuss the following questions: </a:t>
            </a:r>
          </a:p>
          <a:p>
            <a:pPr lvl="0" rtl="0">
              <a:spcBef>
                <a:spcPts val="0"/>
              </a:spcBef>
              <a:buClr>
                <a:schemeClr val="dk1"/>
              </a:buClr>
              <a:buSzPct val="78571"/>
              <a:buFont typeface="Arial"/>
              <a:buNone/>
            </a:pPr>
            <a:r>
              <a:rPr lang="en" sz="1400" b="1">
                <a:solidFill>
                  <a:schemeClr val="dk1"/>
                </a:solidFill>
              </a:rPr>
              <a:t>1.</a:t>
            </a:r>
            <a:r>
              <a:rPr lang="en" sz="1400">
                <a:solidFill>
                  <a:schemeClr val="dk1"/>
                </a:solidFill>
              </a:rPr>
              <a:t> What evidence does he include about a local residence? </a:t>
            </a:r>
          </a:p>
          <a:p>
            <a:pPr lvl="0" rtl="0">
              <a:spcBef>
                <a:spcPts val="0"/>
              </a:spcBef>
              <a:buClr>
                <a:schemeClr val="dk1"/>
              </a:buClr>
              <a:buSzPct val="78571"/>
              <a:buFont typeface="Arial"/>
              <a:buNone/>
            </a:pPr>
            <a:r>
              <a:rPr lang="en" sz="1400" b="1">
                <a:solidFill>
                  <a:schemeClr val="dk1"/>
                </a:solidFill>
              </a:rPr>
              <a:t>2.</a:t>
            </a:r>
            <a:r>
              <a:rPr lang="en" sz="1400">
                <a:solidFill>
                  <a:schemeClr val="dk1"/>
                </a:solidFill>
              </a:rPr>
              <a:t> Why do you think there were no people at the house? </a:t>
            </a:r>
          </a:p>
          <a:p>
            <a:pPr lvl="0" rtl="0">
              <a:spcBef>
                <a:spcPts val="0"/>
              </a:spcBef>
              <a:buClr>
                <a:schemeClr val="dk1"/>
              </a:buClr>
              <a:buSzPct val="78571"/>
              <a:buFont typeface="Arial"/>
              <a:buNone/>
            </a:pPr>
            <a:r>
              <a:rPr lang="en" sz="1400" b="1">
                <a:solidFill>
                  <a:schemeClr val="dk1"/>
                </a:solidFill>
              </a:rPr>
              <a:t>3.</a:t>
            </a:r>
            <a:r>
              <a:rPr lang="en" sz="1400">
                <a:solidFill>
                  <a:schemeClr val="dk1"/>
                </a:solidFill>
              </a:rPr>
              <a:t> When the people who lived at the house returned to their home after the battle how do you think they might have felt when they discovered that soldiers had broken into their home and slept there using the woman's clothes like a blanket? </a:t>
            </a:r>
          </a:p>
          <a:p>
            <a:pPr lvl="0" rtl="0">
              <a:spcBef>
                <a:spcPts val="0"/>
              </a:spcBef>
              <a:buClr>
                <a:schemeClr val="dk1"/>
              </a:buClr>
              <a:buSzPct val="78571"/>
              <a:buFont typeface="Arial"/>
              <a:buNone/>
            </a:pPr>
            <a:r>
              <a:rPr lang="en" sz="1400" b="1">
                <a:solidFill>
                  <a:schemeClr val="dk1"/>
                </a:solidFill>
              </a:rPr>
              <a:t>4.</a:t>
            </a:r>
            <a:r>
              <a:rPr lang="en" sz="1400">
                <a:solidFill>
                  <a:schemeClr val="dk1"/>
                </a:solidFill>
              </a:rPr>
              <a:t> How do you think the residents might have felt if they returned to their ranch to find bodies of dead or wounded soldiers or fresh graves? </a:t>
            </a:r>
          </a:p>
          <a:p>
            <a:pPr lvl="0" rtl="0">
              <a:spcBef>
                <a:spcPts val="0"/>
              </a:spcBef>
              <a:buClr>
                <a:schemeClr val="dk1"/>
              </a:buClr>
              <a:buSzPct val="78571"/>
              <a:buFont typeface="Arial"/>
              <a:buNone/>
            </a:pPr>
            <a:r>
              <a:rPr lang="en" sz="1400" b="1">
                <a:solidFill>
                  <a:schemeClr val="dk1"/>
                </a:solidFill>
              </a:rPr>
              <a:t>5.</a:t>
            </a:r>
            <a:r>
              <a:rPr lang="en" sz="1400">
                <a:solidFill>
                  <a:schemeClr val="dk1"/>
                </a:solidFill>
              </a:rPr>
              <a:t> Do you think that individuals holding either strong Union or Confederate views would react differently than those who held to the frontier tradition of helping out those in need? Why or why not?</a:t>
            </a:r>
          </a:p>
          <a:p>
            <a:pPr lvl="0" rtl="0">
              <a:spcBef>
                <a:spcPts val="0"/>
              </a:spcBef>
              <a:buClr>
                <a:schemeClr val="dk1"/>
              </a:buClr>
              <a:buFont typeface="Arial"/>
              <a:buNone/>
            </a:pPr>
            <a:endParaRPr sz="1400">
              <a:solidFill>
                <a:schemeClr val="dk1"/>
              </a:solidFill>
            </a:endParaRPr>
          </a:p>
          <a:p>
            <a:pPr>
              <a:spcBef>
                <a:spcPts val="0"/>
              </a:spcBef>
              <a:buNone/>
            </a:pPr>
            <a:endParaRPr/>
          </a:p>
        </p:txBody>
      </p:sp>
    </p:spTree>
  </p:cSld>
  <p:clrMapOvr>
    <a:masterClrMapping/>
  </p:clrMapOvr>
  <p:transition spd="slow">
    <p:cut/>
  </p:transition>
</p:sld>
</file>

<file path=ppt/theme/theme1.xml><?xml version="1.0" encoding="utf-8"?>
<a:theme xmlns:a="http://schemas.openxmlformats.org/drawingml/2006/main"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440</Words>
  <Application>Microsoft Office PowerPoint</Application>
  <PresentationFormat>On-screen Show (16:9)</PresentationFormat>
  <Paragraphs>26</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light-gradient</vt:lpstr>
      <vt:lpstr>Civil War in New Mexico</vt:lpstr>
      <vt:lpstr>Slide 2</vt:lpstr>
      <vt:lpstr>Slide 3</vt:lpstr>
      <vt:lpstr>Map of New Mexico Territory</vt:lpstr>
      <vt:lpstr>Slide 5</vt:lpstr>
      <vt:lpstr>Map of Battle of Glorieta Pass</vt:lpstr>
      <vt:lpstr>Slide 7</vt:lpstr>
      <vt:lpstr>Sharpshooter Ridge</vt:lpstr>
      <vt:lpstr>Impact of the Confederate Invasion</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War in New Mexico</dc:title>
  <dc:creator>Scott Hauenstein</dc:creator>
  <cp:lastModifiedBy>shauenstein</cp:lastModifiedBy>
  <cp:revision>1</cp:revision>
  <dcterms:modified xsi:type="dcterms:W3CDTF">2015-01-27T15:24:29Z</dcterms:modified>
</cp:coreProperties>
</file>