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79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8" r:id="rId13"/>
    <p:sldId id="304" r:id="rId14"/>
    <p:sldId id="305" r:id="rId15"/>
    <p:sldId id="306" r:id="rId16"/>
    <p:sldId id="30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99C5C2-51E9-427D-B485-115C6CB67DD5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B66DB4-AD60-46E7-84BB-9D3FA40C0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5B700A-86CD-4659-9C86-4F5AE24D2FA6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75015-7926-4C5D-9085-2AC6D7A97DE9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2861B8-DCA6-4712-AD38-C74613C9CDF2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0FA1C8-48F3-4E71-BA71-DBBB3ACCC888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96CDFA-5205-4202-BA46-DF7AB5AC2D4C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ED8D8A-EF70-4A7F-AEB8-76B491FEB8B6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AC62AC-B16F-4104-A9A9-06CA8BD8FBEB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09764D-E3AF-42C0-B948-D25120C0F973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E3F2EE-02CA-4D6E-86D8-848AAA6500C2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4A77BB-0DDA-4425-B186-046139ACA047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5AD0F6-7CDE-49CE-AFB6-CB0D194FF527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A8F690-B7F1-43A7-9A68-CEC6038B82E0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6AD6AA-4079-418C-BDFC-10D8917A786F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0EAC43-8083-4299-B16E-90C1E891073D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DAB1EB-C001-4DAD-A569-28790A4531DC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65A634-291D-4084-90E0-D9CB6175042C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3A27-F1A6-4D8C-9D47-7574AE4F0C5D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906A3-C608-48F2-8CB1-EF7E68E6B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ECEF8-BF7D-4E91-91F3-9E12F3E6B08F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44313-650B-479F-868B-5B3656190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7BD10-1794-4E5C-95C4-315675753832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F9BE8-2022-459C-8136-1CC314CF8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7BCE0-97D3-4DFD-A71B-3647FA2BB0EF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F7BEB-FBBE-41C0-86E8-714FBC095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72B4B-ADEB-493A-A918-E808A8ABB044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AAFC4-70C6-43BD-BBCF-4D9A4DFDC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94FBA-2AB6-491F-BDF4-1F612C2DF9E2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4B9E2-9977-4866-82FB-16AF4F651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94384-3722-4F26-868E-4848F7949010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D552-EDEC-4B69-B50A-A96D8B0CF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AF684-6FE7-4528-AB2A-F93F888A2450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1B7F9-5FCA-43AC-AA67-D57980F94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09D16-0E53-448B-AF61-E3B1F3682EA8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F3150-CF39-482C-BFD7-58A1C9F8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CF9FA-531F-4BF5-8EA2-288F0CF94F25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26020-A5F3-4182-B482-D397EFBE9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3EEDC-8A2B-4CEA-B06D-B43924187A1F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141AF-7FD4-466B-8FF3-EF7C0DCE8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78E53590-F8A7-4407-A995-4F98A2DB5E46}" type="datetimeFigureOut">
              <a:rPr lang="en-US"/>
              <a:pPr>
                <a:defRPr/>
              </a:pPr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7EA799A2-1766-4DC8-BC52-3F4001E5A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9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ransition spd="med">
    <p:fade/>
  </p:transition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3810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English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Major English Writers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7848600" cy="15240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latin typeface="+mn-lt"/>
              </a:rPr>
              <a:t>Geoffrey Chaucer’s </a:t>
            </a:r>
            <a:r>
              <a:rPr lang="en-US" sz="4400" i="1" dirty="0" smtClean="0">
                <a:latin typeface="+mn-lt"/>
              </a:rPr>
              <a:t>The Canterbury Tales: The General Prologue </a:t>
            </a:r>
            <a:endParaRPr lang="en-US" sz="4400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Knight </a:t>
            </a:r>
            <a:r>
              <a:rPr lang="en-US" sz="2800" dirty="0" smtClean="0">
                <a:latin typeface="+mn-lt"/>
              </a:rPr>
              <a:t>(Lines </a:t>
            </a:r>
            <a:r>
              <a:rPr lang="en-US" sz="2800" dirty="0">
                <a:latin typeface="+mn-lt"/>
              </a:rPr>
              <a:t>43 to </a:t>
            </a:r>
            <a:r>
              <a:rPr lang="en-US" sz="2800" dirty="0" smtClean="0">
                <a:latin typeface="+mn-lt"/>
              </a:rPr>
              <a:t>78)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ppropriately</a:t>
            </a:r>
            <a:r>
              <a:rPr lang="en-US" dirty="0">
                <a:latin typeface="+mn-lt"/>
              </a:rPr>
              <a:t>, Geoffrey begins </a:t>
            </a:r>
            <a:r>
              <a:rPr lang="en-US" dirty="0" smtClean="0">
                <a:latin typeface="+mn-lt"/>
              </a:rPr>
              <a:t>with </a:t>
            </a:r>
            <a:r>
              <a:rPr lang="en-US" dirty="0">
                <a:latin typeface="+mn-lt"/>
              </a:rPr>
              <a:t>the Knight, the pilgrims of highest social </a:t>
            </a:r>
            <a:r>
              <a:rPr lang="en-US" dirty="0" smtClean="0">
                <a:latin typeface="+mn-lt"/>
              </a:rPr>
              <a:t>rank</a:t>
            </a:r>
            <a:endParaRPr lang="en-US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Description of the Knight </a:t>
            </a:r>
            <a:endParaRPr lang="en-US" dirty="0">
              <a:latin typeface="+mn-lt"/>
            </a:endParaRP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The </a:t>
            </a:r>
            <a:r>
              <a:rPr lang="en-US" sz="2400" dirty="0">
                <a:latin typeface="+mn-lt"/>
              </a:rPr>
              <a:t>Knight's </a:t>
            </a:r>
            <a:r>
              <a:rPr lang="en-US" sz="2400" dirty="0" smtClean="0">
                <a:latin typeface="+mn-lt"/>
              </a:rPr>
              <a:t>character</a:t>
            </a:r>
            <a:endParaRPr lang="en-US" sz="2400" dirty="0">
              <a:latin typeface="+mn-lt"/>
            </a:endParaRP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The </a:t>
            </a:r>
            <a:r>
              <a:rPr lang="en-US" sz="2400" dirty="0">
                <a:latin typeface="+mn-lt"/>
              </a:rPr>
              <a:t>Knight's accomplishments and </a:t>
            </a:r>
            <a:r>
              <a:rPr lang="en-US" sz="2400" dirty="0" smtClean="0">
                <a:latin typeface="+mn-lt"/>
              </a:rPr>
              <a:t>deeds</a:t>
            </a:r>
            <a:r>
              <a:rPr lang="en-US" sz="2400" dirty="0">
                <a:latin typeface="+mn-lt"/>
              </a:rPr>
              <a:t> </a:t>
            </a: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The </a:t>
            </a:r>
            <a:r>
              <a:rPr lang="en-US" sz="2400" dirty="0">
                <a:latin typeface="+mn-lt"/>
              </a:rPr>
              <a:t>Knight's physical </a:t>
            </a:r>
            <a:r>
              <a:rPr lang="en-US" sz="2400" dirty="0" smtClean="0">
                <a:latin typeface="+mn-lt"/>
              </a:rPr>
              <a:t>description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There </a:t>
            </a:r>
            <a:r>
              <a:rPr lang="en-US" dirty="0">
                <a:latin typeface="+mn-lt"/>
              </a:rPr>
              <a:t>is no irony in Geoffrey's description of this "worthy" </a:t>
            </a:r>
            <a:r>
              <a:rPr lang="en-US" dirty="0" smtClean="0">
                <a:latin typeface="+mn-lt"/>
              </a:rPr>
              <a:t>knight—the knight is perfect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knight is one of the idealized characters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Squire </a:t>
            </a:r>
            <a:r>
              <a:rPr lang="en-US" sz="2800" dirty="0" smtClean="0">
                <a:latin typeface="+mn-lt"/>
              </a:rPr>
              <a:t>(Lines 79-100)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 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What is the pattern of description for the Squire?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Emphasis on his appearance and clothing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Squire’s motives and experience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Squire’s youth is emphasized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Not a bad character, but the Squire falls short of the ideal established by his father, the Knight</a:t>
            </a:r>
          </a:p>
          <a:p>
            <a:pPr algn="l"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958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Some Characters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300" b="1" dirty="0">
                <a:latin typeface="+mn-lt"/>
              </a:rPr>
              <a:t>The Prioress (Lines 118 to 162)</a:t>
            </a:r>
            <a:r>
              <a:rPr lang="en-US" sz="2300" dirty="0">
                <a:latin typeface="+mn-lt"/>
              </a:rPr>
              <a:t> </a:t>
            </a:r>
            <a:endParaRPr lang="en-US" sz="2300" dirty="0" smtClean="0">
              <a:latin typeface="+mn-lt"/>
            </a:endParaRP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300" dirty="0" smtClean="0">
                <a:latin typeface="+mn-lt"/>
              </a:rPr>
              <a:t>An ambiguous character. What does Geoffrey like about her? What is questionable about her?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300" b="1" dirty="0" smtClean="0">
                <a:latin typeface="+mn-lt"/>
              </a:rPr>
              <a:t>The </a:t>
            </a:r>
            <a:r>
              <a:rPr lang="en-US" sz="2300" b="1" dirty="0">
                <a:latin typeface="+mn-lt"/>
              </a:rPr>
              <a:t>Pardoner (Lines </a:t>
            </a:r>
            <a:r>
              <a:rPr lang="en-US" sz="2300" b="1" dirty="0" smtClean="0">
                <a:latin typeface="+mn-lt"/>
              </a:rPr>
              <a:t>671-716)</a:t>
            </a: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300" dirty="0" smtClean="0">
                <a:latin typeface="+mn-lt"/>
              </a:rPr>
              <a:t>A terrible character. What is bad about the Pardoner?</a:t>
            </a:r>
            <a:endParaRPr lang="en-US" sz="23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300" b="1" dirty="0" smtClean="0">
                <a:latin typeface="+mn-lt"/>
              </a:rPr>
              <a:t>The </a:t>
            </a:r>
            <a:r>
              <a:rPr lang="en-US" sz="2300" b="1" dirty="0">
                <a:latin typeface="+mn-lt"/>
              </a:rPr>
              <a:t>Parson (Lines 479 to 530) </a:t>
            </a:r>
            <a:r>
              <a:rPr lang="en-US" sz="2300" b="1" dirty="0" smtClean="0">
                <a:latin typeface="+mn-lt"/>
              </a:rPr>
              <a:t>and The </a:t>
            </a:r>
            <a:r>
              <a:rPr lang="en-US" sz="2300" b="1" dirty="0">
                <a:latin typeface="+mn-lt"/>
              </a:rPr>
              <a:t>Plowman </a:t>
            </a:r>
            <a:r>
              <a:rPr lang="en-US" sz="2300" b="1" dirty="0" smtClean="0">
                <a:latin typeface="+mn-lt"/>
              </a:rPr>
              <a:t>(Lines </a:t>
            </a:r>
            <a:r>
              <a:rPr lang="en-US" sz="2300" b="1" dirty="0">
                <a:latin typeface="+mn-lt"/>
              </a:rPr>
              <a:t>531 to 543)</a:t>
            </a:r>
            <a:r>
              <a:rPr lang="en-US" sz="2300" b="1" dirty="0" smtClean="0">
                <a:latin typeface="+mn-lt"/>
              </a:rPr>
              <a:t>  </a:t>
            </a:r>
          </a:p>
          <a:p>
            <a:pPr marL="800100" lvl="1" indent="-342900" algn="l">
              <a:buFont typeface="Arial" pitchFamily="34" charset="0"/>
              <a:buChar char="•"/>
              <a:defRPr/>
            </a:pPr>
            <a:r>
              <a:rPr lang="en-US" sz="2300" dirty="0" smtClean="0">
                <a:latin typeface="+mn-lt"/>
              </a:rPr>
              <a:t>Two idealized characters. What is so good about each of these characters?</a:t>
            </a:r>
          </a:p>
          <a:p>
            <a:pPr algn="l">
              <a:defRPr/>
            </a:pP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Prioress </a:t>
            </a:r>
            <a:r>
              <a:rPr lang="en-US" sz="2800" dirty="0" smtClean="0">
                <a:latin typeface="+mn-lt"/>
              </a:rPr>
              <a:t>(Lines 118 </a:t>
            </a:r>
            <a:r>
              <a:rPr lang="en-US" sz="2800" dirty="0">
                <a:latin typeface="+mn-lt"/>
              </a:rPr>
              <a:t>to 162)</a:t>
            </a:r>
            <a:r>
              <a:rPr lang="en-US" sz="2800" dirty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One </a:t>
            </a:r>
            <a:r>
              <a:rPr lang="en-US" dirty="0">
                <a:latin typeface="+mn-lt"/>
              </a:rPr>
              <a:t>of the most intriguing and ambiguous of all </a:t>
            </a:r>
            <a:r>
              <a:rPr lang="en-US" dirty="0" smtClean="0">
                <a:latin typeface="+mn-lt"/>
              </a:rPr>
              <a:t>of the characters </a:t>
            </a:r>
            <a:r>
              <a:rPr lang="en-US" dirty="0">
                <a:latin typeface="+mn-lt"/>
              </a:rPr>
              <a:t>in the </a:t>
            </a:r>
            <a:r>
              <a:rPr lang="en-US" i="1" dirty="0" smtClean="0">
                <a:latin typeface="+mn-lt"/>
              </a:rPr>
              <a:t>CT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Prioress as a "Perfect Lady"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Prioress as an Imperfect Nun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W</a:t>
            </a:r>
            <a:r>
              <a:rPr lang="en-US" dirty="0" smtClean="0">
                <a:latin typeface="+mn-lt"/>
              </a:rPr>
              <a:t>hat </a:t>
            </a:r>
            <a:r>
              <a:rPr lang="en-US" dirty="0">
                <a:latin typeface="+mn-lt"/>
              </a:rPr>
              <a:t>are we to make </a:t>
            </a:r>
            <a:r>
              <a:rPr lang="en-US" dirty="0" smtClean="0">
                <a:latin typeface="+mn-lt"/>
              </a:rPr>
              <a:t>of the Prioress (Madame </a:t>
            </a:r>
            <a:r>
              <a:rPr lang="en-US" dirty="0" err="1" smtClean="0">
                <a:latin typeface="+mn-lt"/>
              </a:rPr>
              <a:t>Eglentyne</a:t>
            </a:r>
            <a:r>
              <a:rPr lang="en-US" dirty="0" smtClean="0">
                <a:latin typeface="+mn-lt"/>
              </a:rPr>
              <a:t>)?</a:t>
            </a:r>
            <a:endParaRPr lang="en-US" dirty="0">
              <a:latin typeface="+mn-lt"/>
            </a:endParaRPr>
          </a:p>
          <a:p>
            <a:pPr algn="l">
              <a:defRPr/>
            </a:pP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Pardoner </a:t>
            </a:r>
            <a:r>
              <a:rPr lang="en-US" sz="2800" dirty="0" smtClean="0">
                <a:latin typeface="+mn-lt"/>
              </a:rPr>
              <a:t>(Lines </a:t>
            </a:r>
            <a:r>
              <a:rPr lang="en-US" sz="2800" dirty="0">
                <a:latin typeface="+mn-lt"/>
              </a:rPr>
              <a:t>671-716) </a:t>
            </a:r>
            <a:r>
              <a:rPr lang="en-US" sz="2800" dirty="0" smtClean="0">
                <a:latin typeface="+mn-lt"/>
              </a:rPr>
              <a:t> </a:t>
            </a:r>
            <a:br>
              <a:rPr lang="en-US" sz="2800" dirty="0" smtClean="0">
                <a:latin typeface="+mn-lt"/>
              </a:rPr>
            </a:br>
            <a:endParaRPr lang="en-US" sz="2800" dirty="0" smtClean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Emphasis on physical descriptions, with many comparisons using animals</a:t>
            </a:r>
            <a:endParaRPr lang="en-US" i="1" dirty="0" smtClean="0">
              <a:latin typeface="+mn-lt"/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Strong suggestions that the Pardoner may be </a:t>
            </a:r>
            <a:r>
              <a:rPr lang="en-US" sz="2400" dirty="0" smtClean="0">
                <a:latin typeface="+mn-lt"/>
              </a:rPr>
              <a:t>homosexual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The Pardoner is the worst kind of </a:t>
            </a:r>
            <a:r>
              <a:rPr lang="en-US" sz="2400" dirty="0" smtClean="0">
                <a:latin typeface="+mn-lt"/>
              </a:rPr>
              <a:t>fraud</a:t>
            </a:r>
            <a:endParaRPr lang="en-US" sz="2400" dirty="0">
              <a:latin typeface="+mn-lt"/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What does Geoffrey think of the Pardoner</a:t>
            </a:r>
            <a:r>
              <a:rPr lang="en-US" sz="2400" dirty="0" smtClean="0">
                <a:latin typeface="+mn-lt"/>
              </a:rPr>
              <a:t>?</a:t>
            </a:r>
            <a:endParaRPr lang="en-US" sz="2400" dirty="0">
              <a:latin typeface="+mn-lt"/>
            </a:endParaRPr>
          </a:p>
          <a:p>
            <a:pPr algn="l">
              <a:defRPr/>
            </a:pP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Parson (</a:t>
            </a:r>
            <a:r>
              <a:rPr lang="en-US" sz="2800" dirty="0" smtClean="0">
                <a:latin typeface="+mn-lt"/>
              </a:rPr>
              <a:t>Lines </a:t>
            </a:r>
            <a:r>
              <a:rPr lang="en-US" sz="2800" dirty="0">
                <a:latin typeface="+mn-lt"/>
              </a:rPr>
              <a:t>479 to 530</a:t>
            </a:r>
            <a:r>
              <a:rPr lang="en-US" sz="2800" dirty="0" smtClean="0">
                <a:latin typeface="+mn-lt"/>
              </a:rPr>
              <a:t>)  </a:t>
            </a:r>
            <a:br>
              <a:rPr lang="en-US" sz="2800" dirty="0" smtClean="0">
                <a:latin typeface="+mn-lt"/>
              </a:rPr>
            </a:br>
            <a:endParaRPr lang="en-US" sz="2800" dirty="0" smtClean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One of the idealized characters</a:t>
            </a:r>
            <a:endParaRPr lang="en-US" i="1" dirty="0" smtClean="0">
              <a:latin typeface="+mn-lt"/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The Parson is described in terms of the work he does</a:t>
            </a:r>
            <a:r>
              <a:rPr lang="en-US" sz="2400" dirty="0" smtClean="0">
                <a:latin typeface="+mn-lt"/>
              </a:rPr>
              <a:t>.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Money does not corrupt the Parson, as it does so many of the other </a:t>
            </a:r>
            <a:r>
              <a:rPr lang="en-US" sz="2400" dirty="0" smtClean="0">
                <a:latin typeface="+mn-lt"/>
              </a:rPr>
              <a:t>characters</a:t>
            </a:r>
            <a:endParaRPr lang="en-US" sz="2400" dirty="0">
              <a:latin typeface="+mn-lt"/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The Parson feels he should teach by example</a:t>
            </a:r>
          </a:p>
          <a:p>
            <a:pPr algn="l">
              <a:defRPr/>
            </a:pP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The Plowman </a:t>
            </a:r>
            <a:r>
              <a:rPr lang="en-US" sz="2800" dirty="0" smtClean="0">
                <a:latin typeface="+mn-lt"/>
              </a:rPr>
              <a:t>(Lines </a:t>
            </a:r>
            <a:r>
              <a:rPr lang="en-US" sz="2800" dirty="0">
                <a:latin typeface="+mn-lt"/>
              </a:rPr>
              <a:t>531 to 543)</a:t>
            </a:r>
            <a:r>
              <a:rPr lang="en-US" sz="2800" dirty="0" smtClean="0">
                <a:latin typeface="+mn-lt"/>
              </a:rPr>
              <a:t>  </a:t>
            </a:r>
            <a:br>
              <a:rPr lang="en-US" sz="2800" dirty="0" smtClean="0">
                <a:latin typeface="+mn-lt"/>
              </a:rPr>
            </a:br>
            <a:endParaRPr lang="en-US" sz="2800" dirty="0" smtClean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Another of the idealized characters</a:t>
            </a:r>
            <a:endParaRPr lang="en-US" i="1" dirty="0" smtClean="0">
              <a:latin typeface="+mn-lt"/>
            </a:endParaRPr>
          </a:p>
          <a:p>
            <a:pPr algn="l">
              <a:defRPr/>
            </a:pP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Geoffrey </a:t>
            </a:r>
            <a:r>
              <a:rPr lang="en-US" sz="2800" dirty="0" smtClean="0">
                <a:latin typeface="+mn-lt"/>
              </a:rPr>
              <a:t>Chaucer (1343-1400)</a:t>
            </a:r>
            <a:r>
              <a:rPr lang="en-US" sz="2600" dirty="0" smtClean="0">
                <a:latin typeface="+mn-lt"/>
              </a:rPr>
              <a:t/>
            </a:r>
            <a:br>
              <a:rPr lang="en-US" sz="2600" dirty="0" smtClean="0">
                <a:latin typeface="+mn-lt"/>
              </a:rPr>
            </a:br>
            <a:r>
              <a:rPr lang="en-US" dirty="0" smtClean="0">
                <a:latin typeface="+mn-lt"/>
              </a:rPr>
              <a:t> 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A </a:t>
            </a:r>
            <a:r>
              <a:rPr lang="en-US" dirty="0">
                <a:latin typeface="+mn-lt"/>
              </a:rPr>
              <a:t>writer of major </a:t>
            </a:r>
            <a:r>
              <a:rPr lang="en-US" dirty="0" smtClean="0">
                <a:latin typeface="+mn-lt"/>
              </a:rPr>
              <a:t>importance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Much </a:t>
            </a:r>
            <a:r>
              <a:rPr lang="en-US" dirty="0">
                <a:latin typeface="+mn-lt"/>
              </a:rPr>
              <a:t>different from </a:t>
            </a:r>
            <a:r>
              <a:rPr lang="en-US" dirty="0" smtClean="0">
                <a:latin typeface="+mn-lt"/>
              </a:rPr>
              <a:t>Shakespeare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We </a:t>
            </a:r>
            <a:r>
              <a:rPr lang="en-US" dirty="0">
                <a:latin typeface="+mn-lt"/>
              </a:rPr>
              <a:t>seem to be able to get “closer” to Chaucer; he seems like a real </a:t>
            </a:r>
            <a:r>
              <a:rPr lang="en-US" dirty="0" smtClean="0">
                <a:latin typeface="+mn-lt"/>
              </a:rPr>
              <a:t>person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“Chaucer </a:t>
            </a:r>
            <a:r>
              <a:rPr lang="en-US" dirty="0">
                <a:latin typeface="+mn-lt"/>
              </a:rPr>
              <a:t>had the gift of being able to view with both sympathy and humor the behaviors, beliefs, and pretentions of the diverse people who comprised the levels of society</a:t>
            </a:r>
            <a:r>
              <a:rPr lang="en-US" dirty="0" smtClean="0">
                <a:latin typeface="+mn-lt"/>
              </a:rPr>
              <a:t>.”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Chaucer’s </a:t>
            </a:r>
            <a:r>
              <a:rPr lang="en-US" sz="2800" i="1" dirty="0">
                <a:latin typeface="+mn-lt"/>
              </a:rPr>
              <a:t>Canterbury </a:t>
            </a:r>
            <a:r>
              <a:rPr lang="en-US" sz="2800" i="1" dirty="0" smtClean="0">
                <a:latin typeface="+mn-lt"/>
              </a:rPr>
              <a:t>Tales</a:t>
            </a:r>
            <a:r>
              <a:rPr lang="en-US" sz="2600" i="1" dirty="0" smtClean="0">
                <a:latin typeface="+mn-lt"/>
              </a:rPr>
              <a:t/>
            </a:r>
            <a:br>
              <a:rPr lang="en-US" sz="2600" i="1" dirty="0" smtClean="0">
                <a:latin typeface="+mn-lt"/>
              </a:rPr>
            </a:br>
            <a:endParaRPr lang="en-US" sz="2600" i="1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Chaucer </a:t>
            </a:r>
            <a:r>
              <a:rPr lang="en-US" dirty="0">
                <a:latin typeface="+mn-lt"/>
              </a:rPr>
              <a:t>is best known for his 22 tales in </a:t>
            </a:r>
            <a:r>
              <a:rPr lang="en-US" i="1" dirty="0" smtClean="0">
                <a:latin typeface="+mn-lt"/>
              </a:rPr>
              <a:t>The </a:t>
            </a:r>
            <a:r>
              <a:rPr lang="en-US" i="1" dirty="0">
                <a:latin typeface="+mn-lt"/>
              </a:rPr>
              <a:t>Canterbury Tales</a:t>
            </a:r>
            <a:r>
              <a:rPr lang="en-US" dirty="0">
                <a:latin typeface="+mn-lt"/>
              </a:rPr>
              <a:t> (and two incomplete </a:t>
            </a:r>
            <a:r>
              <a:rPr lang="en-US" dirty="0" smtClean="0">
                <a:latin typeface="+mn-lt"/>
              </a:rPr>
              <a:t>tales)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Original </a:t>
            </a:r>
            <a:r>
              <a:rPr lang="en-US" dirty="0">
                <a:latin typeface="+mn-lt"/>
              </a:rPr>
              <a:t>plan called for 120 tales = 30 pilgrims, four tales </a:t>
            </a:r>
            <a:r>
              <a:rPr lang="en-US" dirty="0" smtClean="0">
                <a:latin typeface="+mn-lt"/>
              </a:rPr>
              <a:t>each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Chaucer </a:t>
            </a:r>
            <a:r>
              <a:rPr lang="en-US" dirty="0">
                <a:latin typeface="+mn-lt"/>
              </a:rPr>
              <a:t>was a prolific </a:t>
            </a:r>
            <a:r>
              <a:rPr lang="en-US" dirty="0" smtClean="0">
                <a:latin typeface="+mn-lt"/>
              </a:rPr>
              <a:t>writer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Chaucer </a:t>
            </a:r>
            <a:r>
              <a:rPr lang="en-US" dirty="0">
                <a:latin typeface="+mn-lt"/>
              </a:rPr>
              <a:t>presents great insights into human nature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Chaucer’s </a:t>
            </a:r>
            <a:r>
              <a:rPr lang="en-US" sz="2800" i="1" dirty="0">
                <a:latin typeface="+mn-lt"/>
              </a:rPr>
              <a:t>Canterbury </a:t>
            </a:r>
            <a:r>
              <a:rPr lang="en-US" sz="2800" i="1" dirty="0" smtClean="0">
                <a:latin typeface="+mn-lt"/>
              </a:rPr>
              <a:t>Tales</a:t>
            </a:r>
            <a:br>
              <a:rPr lang="en-US" sz="2800" i="1" dirty="0" smtClean="0">
                <a:latin typeface="+mn-lt"/>
              </a:rPr>
            </a:br>
            <a:endParaRPr lang="en-US" sz="28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Pilgrimage </a:t>
            </a:r>
            <a:r>
              <a:rPr lang="en-US" dirty="0">
                <a:latin typeface="+mn-lt"/>
              </a:rPr>
              <a:t>as a Structural </a:t>
            </a:r>
            <a:r>
              <a:rPr lang="en-US" dirty="0" smtClean="0">
                <a:latin typeface="+mn-lt"/>
              </a:rPr>
              <a:t>Device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How </a:t>
            </a:r>
            <a:r>
              <a:rPr lang="en-US" dirty="0">
                <a:latin typeface="+mn-lt"/>
              </a:rPr>
              <a:t>does one give structure to a poem </a:t>
            </a:r>
            <a:r>
              <a:rPr lang="en-US" dirty="0" smtClean="0">
                <a:latin typeface="+mn-lt"/>
              </a:rPr>
              <a:t>in which 30 characters </a:t>
            </a:r>
            <a:r>
              <a:rPr lang="en-US" dirty="0">
                <a:latin typeface="+mn-lt"/>
              </a:rPr>
              <a:t>from </a:t>
            </a:r>
            <a:r>
              <a:rPr lang="en-US" dirty="0" smtClean="0">
                <a:latin typeface="+mn-lt"/>
              </a:rPr>
              <a:t>different </a:t>
            </a:r>
            <a:r>
              <a:rPr lang="en-US" dirty="0">
                <a:latin typeface="+mn-lt"/>
              </a:rPr>
              <a:t>ranks of society, some within the church and some without, </a:t>
            </a:r>
            <a:r>
              <a:rPr lang="en-US" dirty="0" smtClean="0">
                <a:latin typeface="+mn-lt"/>
              </a:rPr>
              <a:t>tell </a:t>
            </a:r>
            <a:r>
              <a:rPr lang="en-US" dirty="0">
                <a:latin typeface="+mn-lt"/>
              </a:rPr>
              <a:t>stories to one </a:t>
            </a:r>
            <a:r>
              <a:rPr lang="en-US" dirty="0" smtClean="0">
                <a:latin typeface="+mn-lt"/>
              </a:rPr>
              <a:t>another?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Reason </a:t>
            </a:r>
            <a:r>
              <a:rPr lang="en-US" dirty="0">
                <a:latin typeface="+mn-lt"/>
              </a:rPr>
              <a:t>for the stories is to pass the </a:t>
            </a:r>
            <a:r>
              <a:rPr lang="en-US" dirty="0" smtClean="0">
                <a:latin typeface="+mn-lt"/>
              </a:rPr>
              <a:t>time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framing device of the pilgrimage also adds a sense of realism to the t</a:t>
            </a:r>
            <a:r>
              <a:rPr lang="en-US" dirty="0" smtClean="0">
                <a:latin typeface="+mn-lt"/>
              </a:rPr>
              <a:t>ales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Chaucer’s </a:t>
            </a:r>
            <a:r>
              <a:rPr lang="en-US" sz="2800" i="1" dirty="0">
                <a:latin typeface="+mn-lt"/>
              </a:rPr>
              <a:t>Canterbury </a:t>
            </a:r>
            <a:r>
              <a:rPr lang="en-US" sz="2800" i="1" dirty="0" smtClean="0">
                <a:latin typeface="+mn-lt"/>
              </a:rPr>
              <a:t>Tales</a:t>
            </a:r>
          </a:p>
          <a:p>
            <a:pPr>
              <a:defRPr/>
            </a:pPr>
            <a:endParaRPr lang="en-US" sz="28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The distinction between Chaucer the poet and Geoffrey the </a:t>
            </a:r>
            <a:r>
              <a:rPr lang="en-US" dirty="0" smtClean="0">
                <a:latin typeface="+mn-lt"/>
              </a:rPr>
              <a:t>Pilgrim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Geoffrey </a:t>
            </a:r>
            <a:r>
              <a:rPr lang="en-US" dirty="0">
                <a:latin typeface="+mn-lt"/>
              </a:rPr>
              <a:t>the Pilgrim often seems to be </a:t>
            </a:r>
            <a:r>
              <a:rPr lang="en-US" dirty="0" smtClean="0">
                <a:latin typeface="+mn-lt"/>
              </a:rPr>
              <a:t>naïve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Chaucer </a:t>
            </a:r>
            <a:r>
              <a:rPr lang="en-US" dirty="0">
                <a:latin typeface="+mn-lt"/>
              </a:rPr>
              <a:t>the man and poet was not </a:t>
            </a:r>
            <a:r>
              <a:rPr lang="en-US" dirty="0" smtClean="0">
                <a:latin typeface="+mn-lt"/>
              </a:rPr>
              <a:t>naive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The Sounds of Chaucer’s </a:t>
            </a:r>
            <a:r>
              <a:rPr lang="en-US" sz="2800" i="1" dirty="0">
                <a:latin typeface="+mn-lt"/>
              </a:rPr>
              <a:t>Canterbury </a:t>
            </a:r>
            <a:r>
              <a:rPr lang="en-US" sz="2800" i="1" dirty="0" smtClean="0">
                <a:latin typeface="+mn-lt"/>
              </a:rPr>
              <a:t>Tales</a:t>
            </a:r>
            <a:br>
              <a:rPr lang="en-US" sz="2800" i="1" dirty="0" smtClean="0">
                <a:latin typeface="+mn-lt"/>
              </a:rPr>
            </a:br>
            <a:r>
              <a:rPr lang="en-US" sz="2800" i="1" dirty="0" smtClean="0">
                <a:latin typeface="+mn-lt"/>
              </a:rPr>
              <a:t> </a:t>
            </a:r>
            <a:endParaRPr lang="en-US" sz="28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Great Vowel Shift (1350-1500)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handout: “The Sounds of Chaucer’s Middle English” </a:t>
            </a: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 smtClean="0">
                <a:latin typeface="+mn-lt"/>
              </a:rPr>
              <a:t>Imagery and Themes of </a:t>
            </a:r>
            <a:r>
              <a:rPr lang="en-US" sz="2800" dirty="0">
                <a:latin typeface="+mn-lt"/>
              </a:rPr>
              <a:t>the First 18 </a:t>
            </a:r>
            <a:r>
              <a:rPr lang="en-US" sz="2800" dirty="0" smtClean="0">
                <a:latin typeface="+mn-lt"/>
              </a:rPr>
              <a:t>Lines</a:t>
            </a:r>
            <a:endParaRPr lang="en-US" sz="2800" i="1" dirty="0" smtClean="0">
              <a:latin typeface="+mn-lt"/>
            </a:endParaRPr>
          </a:p>
          <a:p>
            <a:pPr>
              <a:defRPr/>
            </a:pPr>
            <a:endParaRPr lang="en-US" i="1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i="1" dirty="0">
                <a:latin typeface="+mn-lt"/>
              </a:rPr>
              <a:t>GP</a:t>
            </a:r>
            <a:r>
              <a:rPr lang="en-US" dirty="0">
                <a:latin typeface="+mn-lt"/>
              </a:rPr>
              <a:t> begins with references to </a:t>
            </a:r>
            <a:r>
              <a:rPr lang="en-US" dirty="0" smtClean="0">
                <a:latin typeface="+mn-lt"/>
              </a:rPr>
              <a:t>beginnings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Many </a:t>
            </a:r>
            <a:r>
              <a:rPr lang="en-US" dirty="0">
                <a:latin typeface="+mn-lt"/>
              </a:rPr>
              <a:t>images of rebirth and </a:t>
            </a:r>
            <a:r>
              <a:rPr lang="en-US" dirty="0" smtClean="0">
                <a:latin typeface="+mn-lt"/>
              </a:rPr>
              <a:t>renewal</a:t>
            </a:r>
            <a:endParaRPr lang="en-US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April </a:t>
            </a:r>
            <a:r>
              <a:rPr lang="en-US" dirty="0">
                <a:latin typeface="+mn-lt"/>
              </a:rPr>
              <a:t>itself is often presented as a time of </a:t>
            </a:r>
            <a:r>
              <a:rPr lang="en-US" dirty="0" smtClean="0">
                <a:latin typeface="+mn-lt"/>
              </a:rPr>
              <a:t>rebirth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Spring </a:t>
            </a:r>
            <a:r>
              <a:rPr lang="en-US" dirty="0">
                <a:latin typeface="+mn-lt"/>
              </a:rPr>
              <a:t>is the perfect time to start a </a:t>
            </a:r>
            <a:r>
              <a:rPr lang="en-US" dirty="0" smtClean="0">
                <a:latin typeface="+mn-lt"/>
              </a:rPr>
              <a:t>pilgrimage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Lines 19 to </a:t>
            </a:r>
            <a:r>
              <a:rPr lang="en-US" sz="2800" dirty="0" smtClean="0">
                <a:latin typeface="+mn-lt"/>
              </a:rPr>
              <a:t>34</a:t>
            </a:r>
            <a:br>
              <a:rPr lang="en-US" sz="2800" dirty="0" smtClean="0">
                <a:latin typeface="+mn-lt"/>
              </a:rPr>
            </a:br>
            <a:endParaRPr lang="en-US" sz="2800" dirty="0" smtClean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Note </a:t>
            </a:r>
            <a:r>
              <a:rPr lang="en-US" dirty="0">
                <a:latin typeface="+mn-lt"/>
              </a:rPr>
              <a:t>change in tone and in </a:t>
            </a:r>
            <a:r>
              <a:rPr lang="en-US" dirty="0" smtClean="0">
                <a:latin typeface="+mn-lt"/>
              </a:rPr>
              <a:t>imagery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Shift </a:t>
            </a:r>
            <a:r>
              <a:rPr lang="en-US" dirty="0">
                <a:latin typeface="+mn-lt"/>
              </a:rPr>
              <a:t>from the "High Style" in the opening stanza to a more relaxed, conversational tone in the </a:t>
            </a:r>
            <a:r>
              <a:rPr lang="en-US" dirty="0" smtClean="0">
                <a:latin typeface="+mn-lt"/>
              </a:rPr>
              <a:t>second</a:t>
            </a:r>
            <a:endParaRPr lang="en-US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This </a:t>
            </a:r>
            <a:r>
              <a:rPr lang="en-US" dirty="0">
                <a:latin typeface="+mn-lt"/>
              </a:rPr>
              <a:t>is the more familiar tone of the </a:t>
            </a:r>
            <a:r>
              <a:rPr lang="en-US" dirty="0" smtClean="0">
                <a:latin typeface="+mn-lt"/>
              </a:rPr>
              <a:t>tales-</a:t>
            </a:r>
            <a:r>
              <a:rPr lang="en-US" dirty="0">
                <a:latin typeface="+mn-lt"/>
              </a:rPr>
              <a:t>-the </a:t>
            </a:r>
            <a:r>
              <a:rPr lang="en-US" dirty="0" smtClean="0">
                <a:latin typeface="+mn-lt"/>
              </a:rPr>
              <a:t>characters seem </a:t>
            </a:r>
            <a:r>
              <a:rPr lang="en-US" dirty="0">
                <a:latin typeface="+mn-lt"/>
              </a:rPr>
              <a:t>to come to </a:t>
            </a:r>
            <a:r>
              <a:rPr lang="en-US" dirty="0" smtClean="0">
                <a:latin typeface="+mn-lt"/>
              </a:rPr>
              <a:t>life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of Geoffrey as a friendly, gregarious </a:t>
            </a:r>
            <a:r>
              <a:rPr lang="en-US" dirty="0" smtClean="0">
                <a:latin typeface="+mn-lt"/>
              </a:rPr>
              <a:t>man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Geoffrey Chaucer’s </a:t>
            </a:r>
            <a:r>
              <a:rPr lang="en-US" sz="3200" i="1" dirty="0"/>
              <a:t>The Canterbury Tales: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The </a:t>
            </a:r>
            <a:r>
              <a:rPr lang="en-US" sz="3200" i="1" dirty="0"/>
              <a:t>General Prologue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47244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Lines 35 to </a:t>
            </a:r>
            <a:r>
              <a:rPr lang="en-US" sz="2800" dirty="0" smtClean="0">
                <a:latin typeface="+mn-lt"/>
              </a:rPr>
              <a:t>42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 </a:t>
            </a:r>
            <a:endParaRPr lang="en-US" sz="28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Shift </a:t>
            </a:r>
            <a:r>
              <a:rPr lang="en-US" dirty="0">
                <a:latin typeface="+mn-lt"/>
              </a:rPr>
              <a:t>to the description of the different </a:t>
            </a:r>
            <a:r>
              <a:rPr lang="en-US" dirty="0" smtClean="0">
                <a:latin typeface="+mn-lt"/>
              </a:rPr>
              <a:t>pilgrim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Chaucer’s </a:t>
            </a:r>
            <a:r>
              <a:rPr lang="en-US" dirty="0">
                <a:latin typeface="+mn-lt"/>
              </a:rPr>
              <a:t>innovative approach to </a:t>
            </a:r>
            <a:r>
              <a:rPr lang="en-US" dirty="0" smtClean="0">
                <a:latin typeface="+mn-lt"/>
              </a:rPr>
              <a:t>description</a:t>
            </a:r>
            <a:endParaRPr lang="en-US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Social hierarchy = important </a:t>
            </a:r>
            <a:r>
              <a:rPr lang="en-US" dirty="0">
                <a:latin typeface="+mn-lt"/>
              </a:rPr>
              <a:t>idea in the Middle </a:t>
            </a:r>
            <a:r>
              <a:rPr lang="en-US" dirty="0" smtClean="0">
                <a:latin typeface="+mn-lt"/>
              </a:rPr>
              <a:t>Ages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Great Chain of Being (hierarchy</a:t>
            </a:r>
            <a:r>
              <a:rPr lang="en-US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Three </a:t>
            </a:r>
            <a:r>
              <a:rPr lang="en-US" dirty="0">
                <a:latin typeface="+mn-lt"/>
              </a:rPr>
              <a:t>general social classes of the Middle Ages portrayed in </a:t>
            </a:r>
            <a:r>
              <a:rPr lang="en-US" i="1" dirty="0">
                <a:latin typeface="+mn-lt"/>
              </a:rPr>
              <a:t>The Canterbury Tales</a:t>
            </a:r>
            <a:r>
              <a:rPr lang="en-US" dirty="0">
                <a:latin typeface="+mn-lt"/>
              </a:rPr>
              <a:t>: nobility/aristocracy, clergy, </a:t>
            </a:r>
            <a:r>
              <a:rPr lang="en-US" dirty="0" smtClean="0">
                <a:latin typeface="+mn-lt"/>
              </a:rPr>
              <a:t>peasantry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T</a:t>
            </a:r>
            <a:r>
              <a:rPr lang="en-US" dirty="0" smtClean="0">
                <a:latin typeface="+mn-lt"/>
              </a:rPr>
              <a:t>hree </a:t>
            </a:r>
            <a:r>
              <a:rPr lang="en-US" dirty="0">
                <a:latin typeface="+mn-lt"/>
              </a:rPr>
              <a:t>idealized </a:t>
            </a:r>
            <a:r>
              <a:rPr lang="en-US" dirty="0" smtClean="0">
                <a:latin typeface="+mn-lt"/>
              </a:rPr>
              <a:t>characters: the knight, the parson, and the plowman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708</TotalTime>
  <Words>357</Words>
  <Application>Microsoft Office PowerPoint</Application>
  <PresentationFormat>On-screen Show (4:3)</PresentationFormat>
  <Paragraphs>112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Palatino Linotype</vt:lpstr>
      <vt:lpstr>Arial</vt:lpstr>
      <vt:lpstr>Century Gothic</vt:lpstr>
      <vt:lpstr>Courier New</vt:lpstr>
      <vt:lpstr>Calibri</vt:lpstr>
      <vt:lpstr>Executive</vt:lpstr>
      <vt:lpstr>English 4 Major English Writers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  <vt:lpstr>Geoffrey Chaucer’s The Canterbury Tales:  The General Prologue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rrambo</dc:creator>
  <cp:lastModifiedBy>Scott</cp:lastModifiedBy>
  <cp:revision>148</cp:revision>
  <dcterms:created xsi:type="dcterms:W3CDTF">2011-08-19T23:08:59Z</dcterms:created>
  <dcterms:modified xsi:type="dcterms:W3CDTF">2013-08-25T23:03:52Z</dcterms:modified>
</cp:coreProperties>
</file>